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8" r:id="rId2"/>
    <p:sldId id="259" r:id="rId3"/>
    <p:sldId id="459" r:id="rId4"/>
    <p:sldId id="257" r:id="rId5"/>
    <p:sldId id="287" r:id="rId6"/>
    <p:sldId id="258" r:id="rId7"/>
    <p:sldId id="294" r:id="rId8"/>
    <p:sldId id="454" r:id="rId9"/>
    <p:sldId id="301" r:id="rId10"/>
    <p:sldId id="342" r:id="rId11"/>
    <p:sldId id="295" r:id="rId12"/>
    <p:sldId id="344" r:id="rId13"/>
    <p:sldId id="455" r:id="rId14"/>
    <p:sldId id="343" r:id="rId15"/>
    <p:sldId id="386" r:id="rId16"/>
    <p:sldId id="387" r:id="rId17"/>
    <p:sldId id="388" r:id="rId18"/>
    <p:sldId id="389" r:id="rId19"/>
    <p:sldId id="390" r:id="rId20"/>
    <p:sldId id="429" r:id="rId21"/>
    <p:sldId id="430" r:id="rId22"/>
    <p:sldId id="431" r:id="rId23"/>
    <p:sldId id="432" r:id="rId24"/>
    <p:sldId id="433" r:id="rId25"/>
    <p:sldId id="456" r:id="rId26"/>
    <p:sldId id="457" r:id="rId27"/>
    <p:sldId id="296" r:id="rId28"/>
    <p:sldId id="304" r:id="rId29"/>
    <p:sldId id="463" r:id="rId30"/>
    <p:sldId id="464" r:id="rId31"/>
    <p:sldId id="465" r:id="rId32"/>
    <p:sldId id="46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65D709-8C60-41D1-B3A0-613593BF9801}" v="3" dt="2023-04-18T18:06:52.2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d ahmed ali Khan" userId="08dcc134e75ba06d" providerId="LiveId" clId="{E365D709-8C60-41D1-B3A0-613593BF9801}"/>
    <pc:docChg chg="custSel addSld delSld modSld">
      <pc:chgData name="Md ahmed ali Khan" userId="08dcc134e75ba06d" providerId="LiveId" clId="{E365D709-8C60-41D1-B3A0-613593BF9801}" dt="2023-04-18T18:07:48.668" v="322" actId="20577"/>
      <pc:docMkLst>
        <pc:docMk/>
      </pc:docMkLst>
      <pc:sldChg chg="new del">
        <pc:chgData name="Md ahmed ali Khan" userId="08dcc134e75ba06d" providerId="LiveId" clId="{E365D709-8C60-41D1-B3A0-613593BF9801}" dt="2023-04-18T18:03:07.232" v="51" actId="47"/>
        <pc:sldMkLst>
          <pc:docMk/>
          <pc:sldMk cId="1431653388" sldId="256"/>
        </pc:sldMkLst>
      </pc:sldChg>
      <pc:sldChg chg="modSp add mod">
        <pc:chgData name="Md ahmed ali Khan" userId="08dcc134e75ba06d" providerId="LiveId" clId="{E365D709-8C60-41D1-B3A0-613593BF9801}" dt="2023-04-18T18:01:12.552" v="3" actId="27636"/>
        <pc:sldMkLst>
          <pc:docMk/>
          <pc:sldMk cId="0" sldId="257"/>
        </pc:sldMkLst>
        <pc:spChg chg="mod">
          <ac:chgData name="Md ahmed ali Khan" userId="08dcc134e75ba06d" providerId="LiveId" clId="{E365D709-8C60-41D1-B3A0-613593BF9801}" dt="2023-04-18T18:01:12.552" v="3" actId="27636"/>
          <ac:spMkLst>
            <pc:docMk/>
            <pc:sldMk cId="0" sldId="257"/>
            <ac:spMk id="3" creationId="{00000000-0000-0000-0000-000000000000}"/>
          </ac:spMkLst>
        </pc:spChg>
      </pc:sldChg>
      <pc:sldChg chg="add">
        <pc:chgData name="Md ahmed ali Khan" userId="08dcc134e75ba06d" providerId="LiveId" clId="{E365D709-8C60-41D1-B3A0-613593BF9801}" dt="2023-04-18T18:01:12.473" v="1"/>
        <pc:sldMkLst>
          <pc:docMk/>
          <pc:sldMk cId="0" sldId="258"/>
        </pc:sldMkLst>
      </pc:sldChg>
      <pc:sldChg chg="modSp add mod">
        <pc:chgData name="Md ahmed ali Khan" userId="08dcc134e75ba06d" providerId="LiveId" clId="{E365D709-8C60-41D1-B3A0-613593BF9801}" dt="2023-04-18T18:06:04.158" v="210" actId="20577"/>
        <pc:sldMkLst>
          <pc:docMk/>
          <pc:sldMk cId="3994717819" sldId="259"/>
        </pc:sldMkLst>
        <pc:graphicFrameChg chg="modGraphic">
          <ac:chgData name="Md ahmed ali Khan" userId="08dcc134e75ba06d" providerId="LiveId" clId="{E365D709-8C60-41D1-B3A0-613593BF9801}" dt="2023-04-18T18:06:04.158" v="210" actId="20577"/>
          <ac:graphicFrameMkLst>
            <pc:docMk/>
            <pc:sldMk cId="3994717819" sldId="259"/>
            <ac:graphicFrameMk id="2" creationId="{00000000-0000-0000-0000-000000000000}"/>
          </ac:graphicFrameMkLst>
        </pc:graphicFrameChg>
      </pc:sldChg>
      <pc:sldChg chg="modSp add mod">
        <pc:chgData name="Md ahmed ali Khan" userId="08dcc134e75ba06d" providerId="LiveId" clId="{E365D709-8C60-41D1-B3A0-613593BF9801}" dt="2023-04-18T18:01:12.552" v="4" actId="27636"/>
        <pc:sldMkLst>
          <pc:docMk/>
          <pc:sldMk cId="0" sldId="287"/>
        </pc:sldMkLst>
        <pc:spChg chg="mod">
          <ac:chgData name="Md ahmed ali Khan" userId="08dcc134e75ba06d" providerId="LiveId" clId="{E365D709-8C60-41D1-B3A0-613593BF9801}" dt="2023-04-18T18:01:12.552" v="4" actId="27636"/>
          <ac:spMkLst>
            <pc:docMk/>
            <pc:sldMk cId="0" sldId="287"/>
            <ac:spMk id="3" creationId="{00000000-0000-0000-0000-000000000000}"/>
          </ac:spMkLst>
        </pc:spChg>
      </pc:sldChg>
      <pc:sldChg chg="modSp add mod">
        <pc:chgData name="Md ahmed ali Khan" userId="08dcc134e75ba06d" providerId="LiveId" clId="{E365D709-8C60-41D1-B3A0-613593BF9801}" dt="2023-04-18T18:01:12.567" v="5" actId="27636"/>
        <pc:sldMkLst>
          <pc:docMk/>
          <pc:sldMk cId="0" sldId="294"/>
        </pc:sldMkLst>
        <pc:spChg chg="mod">
          <ac:chgData name="Md ahmed ali Khan" userId="08dcc134e75ba06d" providerId="LiveId" clId="{E365D709-8C60-41D1-B3A0-613593BF9801}" dt="2023-04-18T18:01:12.567" v="5" actId="27636"/>
          <ac:spMkLst>
            <pc:docMk/>
            <pc:sldMk cId="0" sldId="294"/>
            <ac:spMk id="3" creationId="{00000000-0000-0000-0000-000000000000}"/>
          </ac:spMkLst>
        </pc:spChg>
      </pc:sldChg>
      <pc:sldChg chg="modSp add mod">
        <pc:chgData name="Md ahmed ali Khan" userId="08dcc134e75ba06d" providerId="LiveId" clId="{E365D709-8C60-41D1-B3A0-613593BF9801}" dt="2023-04-18T18:01:12.583" v="7" actId="27636"/>
        <pc:sldMkLst>
          <pc:docMk/>
          <pc:sldMk cId="0" sldId="295"/>
        </pc:sldMkLst>
        <pc:spChg chg="mod">
          <ac:chgData name="Md ahmed ali Khan" userId="08dcc134e75ba06d" providerId="LiveId" clId="{E365D709-8C60-41D1-B3A0-613593BF9801}" dt="2023-04-18T18:01:12.583" v="7" actId="27636"/>
          <ac:spMkLst>
            <pc:docMk/>
            <pc:sldMk cId="0" sldId="295"/>
            <ac:spMk id="3" creationId="{00000000-0000-0000-0000-000000000000}"/>
          </ac:spMkLst>
        </pc:spChg>
      </pc:sldChg>
      <pc:sldChg chg="add">
        <pc:chgData name="Md ahmed ali Khan" userId="08dcc134e75ba06d" providerId="LiveId" clId="{E365D709-8C60-41D1-B3A0-613593BF9801}" dt="2023-04-18T18:01:12.473" v="1"/>
        <pc:sldMkLst>
          <pc:docMk/>
          <pc:sldMk cId="0" sldId="296"/>
        </pc:sldMkLst>
      </pc:sldChg>
      <pc:sldChg chg="modSp add mod">
        <pc:chgData name="Md ahmed ali Khan" userId="08dcc134e75ba06d" providerId="LiveId" clId="{E365D709-8C60-41D1-B3A0-613593BF9801}" dt="2023-04-18T18:01:12.567" v="6" actId="27636"/>
        <pc:sldMkLst>
          <pc:docMk/>
          <pc:sldMk cId="0" sldId="301"/>
        </pc:sldMkLst>
        <pc:spChg chg="mod">
          <ac:chgData name="Md ahmed ali Khan" userId="08dcc134e75ba06d" providerId="LiveId" clId="{E365D709-8C60-41D1-B3A0-613593BF9801}" dt="2023-04-18T18:01:12.567" v="6" actId="27636"/>
          <ac:spMkLst>
            <pc:docMk/>
            <pc:sldMk cId="0" sldId="301"/>
            <ac:spMk id="3" creationId="{00000000-0000-0000-0000-000000000000}"/>
          </ac:spMkLst>
        </pc:spChg>
      </pc:sldChg>
      <pc:sldChg chg="modSp add mod">
        <pc:chgData name="Md ahmed ali Khan" userId="08dcc134e75ba06d" providerId="LiveId" clId="{E365D709-8C60-41D1-B3A0-613593BF9801}" dt="2023-04-18T18:01:12.536" v="2" actId="27636"/>
        <pc:sldMkLst>
          <pc:docMk/>
          <pc:sldMk cId="0" sldId="304"/>
        </pc:sldMkLst>
        <pc:spChg chg="mod">
          <ac:chgData name="Md ahmed ali Khan" userId="08dcc134e75ba06d" providerId="LiveId" clId="{E365D709-8C60-41D1-B3A0-613593BF9801}" dt="2023-04-18T18:01:12.536" v="2" actId="27636"/>
          <ac:spMkLst>
            <pc:docMk/>
            <pc:sldMk cId="0" sldId="304"/>
            <ac:spMk id="3" creationId="{00000000-0000-0000-0000-000000000000}"/>
          </ac:spMkLst>
        </pc:spChg>
      </pc:sldChg>
      <pc:sldChg chg="add">
        <pc:chgData name="Md ahmed ali Khan" userId="08dcc134e75ba06d" providerId="LiveId" clId="{E365D709-8C60-41D1-B3A0-613593BF9801}" dt="2023-04-18T18:01:12.473" v="1"/>
        <pc:sldMkLst>
          <pc:docMk/>
          <pc:sldMk cId="0" sldId="342"/>
        </pc:sldMkLst>
      </pc:sldChg>
      <pc:sldChg chg="modSp add mod">
        <pc:chgData name="Md ahmed ali Khan" userId="08dcc134e75ba06d" providerId="LiveId" clId="{E365D709-8C60-41D1-B3A0-613593BF9801}" dt="2023-04-18T18:01:12.599" v="9" actId="27636"/>
        <pc:sldMkLst>
          <pc:docMk/>
          <pc:sldMk cId="0" sldId="343"/>
        </pc:sldMkLst>
        <pc:spChg chg="mod">
          <ac:chgData name="Md ahmed ali Khan" userId="08dcc134e75ba06d" providerId="LiveId" clId="{E365D709-8C60-41D1-B3A0-613593BF9801}" dt="2023-04-18T18:01:12.599" v="9" actId="27636"/>
          <ac:spMkLst>
            <pc:docMk/>
            <pc:sldMk cId="0" sldId="343"/>
            <ac:spMk id="3" creationId="{00000000-0000-0000-0000-000000000000}"/>
          </ac:spMkLst>
        </pc:spChg>
      </pc:sldChg>
      <pc:sldChg chg="add">
        <pc:chgData name="Md ahmed ali Khan" userId="08dcc134e75ba06d" providerId="LiveId" clId="{E365D709-8C60-41D1-B3A0-613593BF9801}" dt="2023-04-18T18:01:12.473" v="1"/>
        <pc:sldMkLst>
          <pc:docMk/>
          <pc:sldMk cId="0" sldId="344"/>
        </pc:sldMkLst>
      </pc:sldChg>
      <pc:sldChg chg="add">
        <pc:chgData name="Md ahmed ali Khan" userId="08dcc134e75ba06d" providerId="LiveId" clId="{E365D709-8C60-41D1-B3A0-613593BF9801}" dt="2023-04-18T18:01:12.473" v="1"/>
        <pc:sldMkLst>
          <pc:docMk/>
          <pc:sldMk cId="0" sldId="386"/>
        </pc:sldMkLst>
      </pc:sldChg>
      <pc:sldChg chg="modSp add mod">
        <pc:chgData name="Md ahmed ali Khan" userId="08dcc134e75ba06d" providerId="LiveId" clId="{E365D709-8C60-41D1-B3A0-613593BF9801}" dt="2023-04-18T18:01:12.615" v="10" actId="27636"/>
        <pc:sldMkLst>
          <pc:docMk/>
          <pc:sldMk cId="0" sldId="387"/>
        </pc:sldMkLst>
        <pc:spChg chg="mod">
          <ac:chgData name="Md ahmed ali Khan" userId="08dcc134e75ba06d" providerId="LiveId" clId="{E365D709-8C60-41D1-B3A0-613593BF9801}" dt="2023-04-18T18:01:12.615" v="10" actId="27636"/>
          <ac:spMkLst>
            <pc:docMk/>
            <pc:sldMk cId="0" sldId="387"/>
            <ac:spMk id="3" creationId="{00000000-0000-0000-0000-000000000000}"/>
          </ac:spMkLst>
        </pc:spChg>
      </pc:sldChg>
      <pc:sldChg chg="add">
        <pc:chgData name="Md ahmed ali Khan" userId="08dcc134e75ba06d" providerId="LiveId" clId="{E365D709-8C60-41D1-B3A0-613593BF9801}" dt="2023-04-18T18:01:12.473" v="1"/>
        <pc:sldMkLst>
          <pc:docMk/>
          <pc:sldMk cId="0" sldId="388"/>
        </pc:sldMkLst>
      </pc:sldChg>
      <pc:sldChg chg="modSp add mod">
        <pc:chgData name="Md ahmed ali Khan" userId="08dcc134e75ba06d" providerId="LiveId" clId="{E365D709-8C60-41D1-B3A0-613593BF9801}" dt="2023-04-18T18:01:12.615" v="11" actId="27636"/>
        <pc:sldMkLst>
          <pc:docMk/>
          <pc:sldMk cId="0" sldId="389"/>
        </pc:sldMkLst>
        <pc:spChg chg="mod">
          <ac:chgData name="Md ahmed ali Khan" userId="08dcc134e75ba06d" providerId="LiveId" clId="{E365D709-8C60-41D1-B3A0-613593BF9801}" dt="2023-04-18T18:01:12.615" v="11" actId="27636"/>
          <ac:spMkLst>
            <pc:docMk/>
            <pc:sldMk cId="0" sldId="389"/>
            <ac:spMk id="3" creationId="{00000000-0000-0000-0000-000000000000}"/>
          </ac:spMkLst>
        </pc:spChg>
      </pc:sldChg>
      <pc:sldChg chg="modSp add mod">
        <pc:chgData name="Md ahmed ali Khan" userId="08dcc134e75ba06d" providerId="LiveId" clId="{E365D709-8C60-41D1-B3A0-613593BF9801}" dt="2023-04-18T18:01:12.631" v="12" actId="27636"/>
        <pc:sldMkLst>
          <pc:docMk/>
          <pc:sldMk cId="0" sldId="390"/>
        </pc:sldMkLst>
        <pc:spChg chg="mod">
          <ac:chgData name="Md ahmed ali Khan" userId="08dcc134e75ba06d" providerId="LiveId" clId="{E365D709-8C60-41D1-B3A0-613593BF9801}" dt="2023-04-18T18:01:12.631" v="12" actId="27636"/>
          <ac:spMkLst>
            <pc:docMk/>
            <pc:sldMk cId="0" sldId="390"/>
            <ac:spMk id="3" creationId="{00000000-0000-0000-0000-000000000000}"/>
          </ac:spMkLst>
        </pc:spChg>
      </pc:sldChg>
      <pc:sldChg chg="modSp add mod">
        <pc:chgData name="Md ahmed ali Khan" userId="08dcc134e75ba06d" providerId="LiveId" clId="{E365D709-8C60-41D1-B3A0-613593BF9801}" dt="2023-04-18T18:01:12.631" v="13" actId="27636"/>
        <pc:sldMkLst>
          <pc:docMk/>
          <pc:sldMk cId="0" sldId="429"/>
        </pc:sldMkLst>
        <pc:spChg chg="mod">
          <ac:chgData name="Md ahmed ali Khan" userId="08dcc134e75ba06d" providerId="LiveId" clId="{E365D709-8C60-41D1-B3A0-613593BF9801}" dt="2023-04-18T18:01:12.631" v="13" actId="27636"/>
          <ac:spMkLst>
            <pc:docMk/>
            <pc:sldMk cId="0" sldId="429"/>
            <ac:spMk id="3" creationId="{00000000-0000-0000-0000-000000000000}"/>
          </ac:spMkLst>
        </pc:spChg>
      </pc:sldChg>
      <pc:sldChg chg="add">
        <pc:chgData name="Md ahmed ali Khan" userId="08dcc134e75ba06d" providerId="LiveId" clId="{E365D709-8C60-41D1-B3A0-613593BF9801}" dt="2023-04-18T18:01:12.473" v="1"/>
        <pc:sldMkLst>
          <pc:docMk/>
          <pc:sldMk cId="0" sldId="430"/>
        </pc:sldMkLst>
      </pc:sldChg>
      <pc:sldChg chg="add">
        <pc:chgData name="Md ahmed ali Khan" userId="08dcc134e75ba06d" providerId="LiveId" clId="{E365D709-8C60-41D1-B3A0-613593BF9801}" dt="2023-04-18T18:01:12.473" v="1"/>
        <pc:sldMkLst>
          <pc:docMk/>
          <pc:sldMk cId="0" sldId="431"/>
        </pc:sldMkLst>
      </pc:sldChg>
      <pc:sldChg chg="add">
        <pc:chgData name="Md ahmed ali Khan" userId="08dcc134e75ba06d" providerId="LiveId" clId="{E365D709-8C60-41D1-B3A0-613593BF9801}" dt="2023-04-18T18:01:12.473" v="1"/>
        <pc:sldMkLst>
          <pc:docMk/>
          <pc:sldMk cId="0" sldId="432"/>
        </pc:sldMkLst>
      </pc:sldChg>
      <pc:sldChg chg="modSp add mod">
        <pc:chgData name="Md ahmed ali Khan" userId="08dcc134e75ba06d" providerId="LiveId" clId="{E365D709-8C60-41D1-B3A0-613593BF9801}" dt="2023-04-18T18:01:12.631" v="14" actId="27636"/>
        <pc:sldMkLst>
          <pc:docMk/>
          <pc:sldMk cId="0" sldId="433"/>
        </pc:sldMkLst>
        <pc:spChg chg="mod">
          <ac:chgData name="Md ahmed ali Khan" userId="08dcc134e75ba06d" providerId="LiveId" clId="{E365D709-8C60-41D1-B3A0-613593BF9801}" dt="2023-04-18T18:01:12.631" v="14" actId="27636"/>
          <ac:spMkLst>
            <pc:docMk/>
            <pc:sldMk cId="0" sldId="433"/>
            <ac:spMk id="3" creationId="{00000000-0000-0000-0000-000000000000}"/>
          </ac:spMkLst>
        </pc:spChg>
      </pc:sldChg>
      <pc:sldChg chg="add">
        <pc:chgData name="Md ahmed ali Khan" userId="08dcc134e75ba06d" providerId="LiveId" clId="{E365D709-8C60-41D1-B3A0-613593BF9801}" dt="2023-04-18T18:01:12.473" v="1"/>
        <pc:sldMkLst>
          <pc:docMk/>
          <pc:sldMk cId="0" sldId="454"/>
        </pc:sldMkLst>
      </pc:sldChg>
      <pc:sldChg chg="modSp add mod">
        <pc:chgData name="Md ahmed ali Khan" userId="08dcc134e75ba06d" providerId="LiveId" clId="{E365D709-8C60-41D1-B3A0-613593BF9801}" dt="2023-04-18T18:01:12.583" v="8" actId="27636"/>
        <pc:sldMkLst>
          <pc:docMk/>
          <pc:sldMk cId="0" sldId="455"/>
        </pc:sldMkLst>
        <pc:spChg chg="mod">
          <ac:chgData name="Md ahmed ali Khan" userId="08dcc134e75ba06d" providerId="LiveId" clId="{E365D709-8C60-41D1-B3A0-613593BF9801}" dt="2023-04-18T18:01:12.583" v="8" actId="27636"/>
          <ac:spMkLst>
            <pc:docMk/>
            <pc:sldMk cId="0" sldId="455"/>
            <ac:spMk id="3" creationId="{00000000-0000-0000-0000-000000000000}"/>
          </ac:spMkLst>
        </pc:spChg>
      </pc:sldChg>
      <pc:sldChg chg="add">
        <pc:chgData name="Md ahmed ali Khan" userId="08dcc134e75ba06d" providerId="LiveId" clId="{E365D709-8C60-41D1-B3A0-613593BF9801}" dt="2023-04-18T18:01:12.473" v="1"/>
        <pc:sldMkLst>
          <pc:docMk/>
          <pc:sldMk cId="0" sldId="456"/>
        </pc:sldMkLst>
      </pc:sldChg>
      <pc:sldChg chg="add">
        <pc:chgData name="Md ahmed ali Khan" userId="08dcc134e75ba06d" providerId="LiveId" clId="{E365D709-8C60-41D1-B3A0-613593BF9801}" dt="2023-04-18T18:01:12.473" v="1"/>
        <pc:sldMkLst>
          <pc:docMk/>
          <pc:sldMk cId="0" sldId="457"/>
        </pc:sldMkLst>
      </pc:sldChg>
      <pc:sldChg chg="modSp add mod">
        <pc:chgData name="Md ahmed ali Khan" userId="08dcc134e75ba06d" providerId="LiveId" clId="{E365D709-8C60-41D1-B3A0-613593BF9801}" dt="2023-04-18T18:02:44.773" v="48" actId="20577"/>
        <pc:sldMkLst>
          <pc:docMk/>
          <pc:sldMk cId="1307440379" sldId="458"/>
        </pc:sldMkLst>
        <pc:spChg chg="mod">
          <ac:chgData name="Md ahmed ali Khan" userId="08dcc134e75ba06d" providerId="LiveId" clId="{E365D709-8C60-41D1-B3A0-613593BF9801}" dt="2023-04-18T18:02:44.773" v="48" actId="20577"/>
          <ac:spMkLst>
            <pc:docMk/>
            <pc:sldMk cId="1307440379" sldId="458"/>
            <ac:spMk id="4" creationId="{00000000-0000-0000-0000-000000000000}"/>
          </ac:spMkLst>
        </pc:spChg>
      </pc:sldChg>
      <pc:sldChg chg="modSp add mod">
        <pc:chgData name="Md ahmed ali Khan" userId="08dcc134e75ba06d" providerId="LiveId" clId="{E365D709-8C60-41D1-B3A0-613593BF9801}" dt="2023-04-18T18:04:28.917" v="129" actId="20577"/>
        <pc:sldMkLst>
          <pc:docMk/>
          <pc:sldMk cId="0" sldId="459"/>
        </pc:sldMkLst>
        <pc:spChg chg="mod">
          <ac:chgData name="Md ahmed ali Khan" userId="08dcc134e75ba06d" providerId="LiveId" clId="{E365D709-8C60-41D1-B3A0-613593BF9801}" dt="2023-04-18T18:04:28.917" v="129" actId="20577"/>
          <ac:spMkLst>
            <pc:docMk/>
            <pc:sldMk cId="0" sldId="459"/>
            <ac:spMk id="1048593" creationId="{00000000-0000-0000-0000-000000000000}"/>
          </ac:spMkLst>
        </pc:spChg>
      </pc:sldChg>
      <pc:sldChg chg="add del">
        <pc:chgData name="Md ahmed ali Khan" userId="08dcc134e75ba06d" providerId="LiveId" clId="{E365D709-8C60-41D1-B3A0-613593BF9801}" dt="2023-04-18T18:06:57.568" v="212" actId="47"/>
        <pc:sldMkLst>
          <pc:docMk/>
          <pc:sldMk cId="2497666850" sldId="460"/>
        </pc:sldMkLst>
      </pc:sldChg>
      <pc:sldChg chg="add del">
        <pc:chgData name="Md ahmed ali Khan" userId="08dcc134e75ba06d" providerId="LiveId" clId="{E365D709-8C60-41D1-B3A0-613593BF9801}" dt="2023-04-18T18:06:59.785" v="213" actId="47"/>
        <pc:sldMkLst>
          <pc:docMk/>
          <pc:sldMk cId="2315787731" sldId="461"/>
        </pc:sldMkLst>
      </pc:sldChg>
      <pc:sldChg chg="add del">
        <pc:chgData name="Md ahmed ali Khan" userId="08dcc134e75ba06d" providerId="LiveId" clId="{E365D709-8C60-41D1-B3A0-613593BF9801}" dt="2023-04-18T18:07:01.630" v="214" actId="47"/>
        <pc:sldMkLst>
          <pc:docMk/>
          <pc:sldMk cId="0" sldId="462"/>
        </pc:sldMkLst>
      </pc:sldChg>
      <pc:sldChg chg="add">
        <pc:chgData name="Md ahmed ali Khan" userId="08dcc134e75ba06d" providerId="LiveId" clId="{E365D709-8C60-41D1-B3A0-613593BF9801}" dt="2023-04-18T18:06:52.252" v="211"/>
        <pc:sldMkLst>
          <pc:docMk/>
          <pc:sldMk cId="0" sldId="463"/>
        </pc:sldMkLst>
      </pc:sldChg>
      <pc:sldChg chg="modSp add mod">
        <pc:chgData name="Md ahmed ali Khan" userId="08dcc134e75ba06d" providerId="LiveId" clId="{E365D709-8C60-41D1-B3A0-613593BF9801}" dt="2023-04-18T18:07:48.668" v="322" actId="20577"/>
        <pc:sldMkLst>
          <pc:docMk/>
          <pc:sldMk cId="468582345" sldId="464"/>
        </pc:sldMkLst>
        <pc:spChg chg="mod">
          <ac:chgData name="Md ahmed ali Khan" userId="08dcc134e75ba06d" providerId="LiveId" clId="{E365D709-8C60-41D1-B3A0-613593BF9801}" dt="2023-04-18T18:07:48.668" v="322" actId="20577"/>
          <ac:spMkLst>
            <pc:docMk/>
            <pc:sldMk cId="468582345" sldId="464"/>
            <ac:spMk id="3" creationId="{2434C39B-E17E-33DD-9927-6F5EA7A8FAF1}"/>
          </ac:spMkLst>
        </pc:spChg>
      </pc:sldChg>
      <pc:sldChg chg="add">
        <pc:chgData name="Md ahmed ali Khan" userId="08dcc134e75ba06d" providerId="LiveId" clId="{E365D709-8C60-41D1-B3A0-613593BF9801}" dt="2023-04-18T18:06:52.252" v="211"/>
        <pc:sldMkLst>
          <pc:docMk/>
          <pc:sldMk cId="0" sldId="465"/>
        </pc:sldMkLst>
      </pc:sldChg>
      <pc:sldChg chg="add">
        <pc:chgData name="Md ahmed ali Khan" userId="08dcc134e75ba06d" providerId="LiveId" clId="{E365D709-8C60-41D1-B3A0-613593BF9801}" dt="2023-04-18T18:06:52.252" v="211"/>
        <pc:sldMkLst>
          <pc:docMk/>
          <pc:sldMk cId="3713420136" sldId="46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7EFDA-5368-42EA-BF21-D5C57F7CD2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0F6A059-2B1B-D2AF-302D-06E92C63A0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B110AA2-0C0E-0C2A-DA84-2981A0F75FBC}"/>
              </a:ext>
            </a:extLst>
          </p:cNvPr>
          <p:cNvSpPr>
            <a:spLocks noGrp="1"/>
          </p:cNvSpPr>
          <p:nvPr>
            <p:ph type="dt" sz="half" idx="10"/>
          </p:nvPr>
        </p:nvSpPr>
        <p:spPr/>
        <p:txBody>
          <a:bodyPr/>
          <a:lstStyle/>
          <a:p>
            <a:fld id="{858DB799-E87A-486C-89AA-09C6030B34B6}" type="datetimeFigureOut">
              <a:rPr lang="en-IN" smtClean="0"/>
              <a:t>18-04-2023</a:t>
            </a:fld>
            <a:endParaRPr lang="en-IN"/>
          </a:p>
        </p:txBody>
      </p:sp>
      <p:sp>
        <p:nvSpPr>
          <p:cNvPr id="5" name="Footer Placeholder 4">
            <a:extLst>
              <a:ext uri="{FF2B5EF4-FFF2-40B4-BE49-F238E27FC236}">
                <a16:creationId xmlns:a16="http://schemas.microsoft.com/office/drawing/2014/main" id="{3F8E1101-2CE6-6AE2-FDE1-496C76936B3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7CAE011-0209-6BE0-4B7C-3717D1B43FF1}"/>
              </a:ext>
            </a:extLst>
          </p:cNvPr>
          <p:cNvSpPr>
            <a:spLocks noGrp="1"/>
          </p:cNvSpPr>
          <p:nvPr>
            <p:ph type="sldNum" sz="quarter" idx="12"/>
          </p:nvPr>
        </p:nvSpPr>
        <p:spPr/>
        <p:txBody>
          <a:bodyPr/>
          <a:lstStyle/>
          <a:p>
            <a:fld id="{D7B24BB0-E678-4B87-9D25-CAF90EE0E7B6}" type="slidenum">
              <a:rPr lang="en-IN" smtClean="0"/>
              <a:t>‹#›</a:t>
            </a:fld>
            <a:endParaRPr lang="en-IN"/>
          </a:p>
        </p:txBody>
      </p:sp>
    </p:spTree>
    <p:extLst>
      <p:ext uri="{BB962C8B-B14F-4D97-AF65-F5344CB8AC3E}">
        <p14:creationId xmlns:p14="http://schemas.microsoft.com/office/powerpoint/2010/main" val="2570267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F035E-E35D-AA39-ADAE-7EF85BD6CEF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6FFFD81-9A59-FF7E-FDA6-0BD889075E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6754EF5-BCFB-D103-8282-C44996374DDA}"/>
              </a:ext>
            </a:extLst>
          </p:cNvPr>
          <p:cNvSpPr>
            <a:spLocks noGrp="1"/>
          </p:cNvSpPr>
          <p:nvPr>
            <p:ph type="dt" sz="half" idx="10"/>
          </p:nvPr>
        </p:nvSpPr>
        <p:spPr/>
        <p:txBody>
          <a:bodyPr/>
          <a:lstStyle/>
          <a:p>
            <a:fld id="{858DB799-E87A-486C-89AA-09C6030B34B6}" type="datetimeFigureOut">
              <a:rPr lang="en-IN" smtClean="0"/>
              <a:t>18-04-2023</a:t>
            </a:fld>
            <a:endParaRPr lang="en-IN"/>
          </a:p>
        </p:txBody>
      </p:sp>
      <p:sp>
        <p:nvSpPr>
          <p:cNvPr id="5" name="Footer Placeholder 4">
            <a:extLst>
              <a:ext uri="{FF2B5EF4-FFF2-40B4-BE49-F238E27FC236}">
                <a16:creationId xmlns:a16="http://schemas.microsoft.com/office/drawing/2014/main" id="{FE06D4C0-233A-37B5-0362-3D42B4435F6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E372A2E-C466-B6FE-47A3-325F43E6B19C}"/>
              </a:ext>
            </a:extLst>
          </p:cNvPr>
          <p:cNvSpPr>
            <a:spLocks noGrp="1"/>
          </p:cNvSpPr>
          <p:nvPr>
            <p:ph type="sldNum" sz="quarter" idx="12"/>
          </p:nvPr>
        </p:nvSpPr>
        <p:spPr/>
        <p:txBody>
          <a:bodyPr/>
          <a:lstStyle/>
          <a:p>
            <a:fld id="{D7B24BB0-E678-4B87-9D25-CAF90EE0E7B6}" type="slidenum">
              <a:rPr lang="en-IN" smtClean="0"/>
              <a:t>‹#›</a:t>
            </a:fld>
            <a:endParaRPr lang="en-IN"/>
          </a:p>
        </p:txBody>
      </p:sp>
    </p:spTree>
    <p:extLst>
      <p:ext uri="{BB962C8B-B14F-4D97-AF65-F5344CB8AC3E}">
        <p14:creationId xmlns:p14="http://schemas.microsoft.com/office/powerpoint/2010/main" val="3811471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A80E4D-AC33-B908-2815-32830D8640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F6B46DE-7528-AA33-7D3C-F03AF5A052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7479DB2-1D70-2B23-5654-F7DC647C30F8}"/>
              </a:ext>
            </a:extLst>
          </p:cNvPr>
          <p:cNvSpPr>
            <a:spLocks noGrp="1"/>
          </p:cNvSpPr>
          <p:nvPr>
            <p:ph type="dt" sz="half" idx="10"/>
          </p:nvPr>
        </p:nvSpPr>
        <p:spPr/>
        <p:txBody>
          <a:bodyPr/>
          <a:lstStyle/>
          <a:p>
            <a:fld id="{858DB799-E87A-486C-89AA-09C6030B34B6}" type="datetimeFigureOut">
              <a:rPr lang="en-IN" smtClean="0"/>
              <a:t>18-04-2023</a:t>
            </a:fld>
            <a:endParaRPr lang="en-IN"/>
          </a:p>
        </p:txBody>
      </p:sp>
      <p:sp>
        <p:nvSpPr>
          <p:cNvPr id="5" name="Footer Placeholder 4">
            <a:extLst>
              <a:ext uri="{FF2B5EF4-FFF2-40B4-BE49-F238E27FC236}">
                <a16:creationId xmlns:a16="http://schemas.microsoft.com/office/drawing/2014/main" id="{BDEC499B-B0AB-3751-6B5E-7D43FCC66CF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C7E1605-C37E-62B1-48BD-3C9CFABD6D45}"/>
              </a:ext>
            </a:extLst>
          </p:cNvPr>
          <p:cNvSpPr>
            <a:spLocks noGrp="1"/>
          </p:cNvSpPr>
          <p:nvPr>
            <p:ph type="sldNum" sz="quarter" idx="12"/>
          </p:nvPr>
        </p:nvSpPr>
        <p:spPr/>
        <p:txBody>
          <a:bodyPr/>
          <a:lstStyle/>
          <a:p>
            <a:fld id="{D7B24BB0-E678-4B87-9D25-CAF90EE0E7B6}" type="slidenum">
              <a:rPr lang="en-IN" smtClean="0"/>
              <a:t>‹#›</a:t>
            </a:fld>
            <a:endParaRPr lang="en-IN"/>
          </a:p>
        </p:txBody>
      </p:sp>
    </p:spTree>
    <p:extLst>
      <p:ext uri="{BB962C8B-B14F-4D97-AF65-F5344CB8AC3E}">
        <p14:creationId xmlns:p14="http://schemas.microsoft.com/office/powerpoint/2010/main" val="3730257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582EE-3D34-5EF0-1560-86C74CAC62C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6CD5B69-82E9-C64D-39CD-8C4B265405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DFDEC79-91D9-CD0C-9316-07AC5C345006}"/>
              </a:ext>
            </a:extLst>
          </p:cNvPr>
          <p:cNvSpPr>
            <a:spLocks noGrp="1"/>
          </p:cNvSpPr>
          <p:nvPr>
            <p:ph type="dt" sz="half" idx="10"/>
          </p:nvPr>
        </p:nvSpPr>
        <p:spPr/>
        <p:txBody>
          <a:bodyPr/>
          <a:lstStyle/>
          <a:p>
            <a:fld id="{858DB799-E87A-486C-89AA-09C6030B34B6}" type="datetimeFigureOut">
              <a:rPr lang="en-IN" smtClean="0"/>
              <a:t>18-04-2023</a:t>
            </a:fld>
            <a:endParaRPr lang="en-IN"/>
          </a:p>
        </p:txBody>
      </p:sp>
      <p:sp>
        <p:nvSpPr>
          <p:cNvPr id="5" name="Footer Placeholder 4">
            <a:extLst>
              <a:ext uri="{FF2B5EF4-FFF2-40B4-BE49-F238E27FC236}">
                <a16:creationId xmlns:a16="http://schemas.microsoft.com/office/drawing/2014/main" id="{424F4122-FAF1-5374-3F0D-C2EE8E7B491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AEF4CEB-6996-39A5-C2FF-A568D5A353A2}"/>
              </a:ext>
            </a:extLst>
          </p:cNvPr>
          <p:cNvSpPr>
            <a:spLocks noGrp="1"/>
          </p:cNvSpPr>
          <p:nvPr>
            <p:ph type="sldNum" sz="quarter" idx="12"/>
          </p:nvPr>
        </p:nvSpPr>
        <p:spPr/>
        <p:txBody>
          <a:bodyPr/>
          <a:lstStyle/>
          <a:p>
            <a:fld id="{D7B24BB0-E678-4B87-9D25-CAF90EE0E7B6}" type="slidenum">
              <a:rPr lang="en-IN" smtClean="0"/>
              <a:t>‹#›</a:t>
            </a:fld>
            <a:endParaRPr lang="en-IN"/>
          </a:p>
        </p:txBody>
      </p:sp>
    </p:spTree>
    <p:extLst>
      <p:ext uri="{BB962C8B-B14F-4D97-AF65-F5344CB8AC3E}">
        <p14:creationId xmlns:p14="http://schemas.microsoft.com/office/powerpoint/2010/main" val="735055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9378-EA1C-C92E-67D3-378DF480D8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450EE2D-9243-9E8C-97D2-E0867E179D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C0ED5B-88A4-E78F-9729-AF17D13E7763}"/>
              </a:ext>
            </a:extLst>
          </p:cNvPr>
          <p:cNvSpPr>
            <a:spLocks noGrp="1"/>
          </p:cNvSpPr>
          <p:nvPr>
            <p:ph type="dt" sz="half" idx="10"/>
          </p:nvPr>
        </p:nvSpPr>
        <p:spPr/>
        <p:txBody>
          <a:bodyPr/>
          <a:lstStyle/>
          <a:p>
            <a:fld id="{858DB799-E87A-486C-89AA-09C6030B34B6}" type="datetimeFigureOut">
              <a:rPr lang="en-IN" smtClean="0"/>
              <a:t>18-04-2023</a:t>
            </a:fld>
            <a:endParaRPr lang="en-IN"/>
          </a:p>
        </p:txBody>
      </p:sp>
      <p:sp>
        <p:nvSpPr>
          <p:cNvPr id="5" name="Footer Placeholder 4">
            <a:extLst>
              <a:ext uri="{FF2B5EF4-FFF2-40B4-BE49-F238E27FC236}">
                <a16:creationId xmlns:a16="http://schemas.microsoft.com/office/drawing/2014/main" id="{1FF893BD-263D-89C7-C416-408C1667967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9EB35F-5848-B631-33CB-103C7B1668E9}"/>
              </a:ext>
            </a:extLst>
          </p:cNvPr>
          <p:cNvSpPr>
            <a:spLocks noGrp="1"/>
          </p:cNvSpPr>
          <p:nvPr>
            <p:ph type="sldNum" sz="quarter" idx="12"/>
          </p:nvPr>
        </p:nvSpPr>
        <p:spPr/>
        <p:txBody>
          <a:bodyPr/>
          <a:lstStyle/>
          <a:p>
            <a:fld id="{D7B24BB0-E678-4B87-9D25-CAF90EE0E7B6}" type="slidenum">
              <a:rPr lang="en-IN" smtClean="0"/>
              <a:t>‹#›</a:t>
            </a:fld>
            <a:endParaRPr lang="en-IN"/>
          </a:p>
        </p:txBody>
      </p:sp>
    </p:spTree>
    <p:extLst>
      <p:ext uri="{BB962C8B-B14F-4D97-AF65-F5344CB8AC3E}">
        <p14:creationId xmlns:p14="http://schemas.microsoft.com/office/powerpoint/2010/main" val="3735112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F74D-A972-E338-17A2-3382B3189C3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6F94429-9381-3834-7B63-90D7728714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4A7B196-0656-8EAA-3EB5-C7079B3DCC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5979B48-59DD-24EE-05A2-E5B2B113F586}"/>
              </a:ext>
            </a:extLst>
          </p:cNvPr>
          <p:cNvSpPr>
            <a:spLocks noGrp="1"/>
          </p:cNvSpPr>
          <p:nvPr>
            <p:ph type="dt" sz="half" idx="10"/>
          </p:nvPr>
        </p:nvSpPr>
        <p:spPr/>
        <p:txBody>
          <a:bodyPr/>
          <a:lstStyle/>
          <a:p>
            <a:fld id="{858DB799-E87A-486C-89AA-09C6030B34B6}" type="datetimeFigureOut">
              <a:rPr lang="en-IN" smtClean="0"/>
              <a:t>18-04-2023</a:t>
            </a:fld>
            <a:endParaRPr lang="en-IN"/>
          </a:p>
        </p:txBody>
      </p:sp>
      <p:sp>
        <p:nvSpPr>
          <p:cNvPr id="6" name="Footer Placeholder 5">
            <a:extLst>
              <a:ext uri="{FF2B5EF4-FFF2-40B4-BE49-F238E27FC236}">
                <a16:creationId xmlns:a16="http://schemas.microsoft.com/office/drawing/2014/main" id="{DC15E5B4-DB93-E0EA-0D8E-08CC99DBE21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C44F152-B316-57DC-643A-48B42626B834}"/>
              </a:ext>
            </a:extLst>
          </p:cNvPr>
          <p:cNvSpPr>
            <a:spLocks noGrp="1"/>
          </p:cNvSpPr>
          <p:nvPr>
            <p:ph type="sldNum" sz="quarter" idx="12"/>
          </p:nvPr>
        </p:nvSpPr>
        <p:spPr/>
        <p:txBody>
          <a:bodyPr/>
          <a:lstStyle/>
          <a:p>
            <a:fld id="{D7B24BB0-E678-4B87-9D25-CAF90EE0E7B6}" type="slidenum">
              <a:rPr lang="en-IN" smtClean="0"/>
              <a:t>‹#›</a:t>
            </a:fld>
            <a:endParaRPr lang="en-IN"/>
          </a:p>
        </p:txBody>
      </p:sp>
    </p:spTree>
    <p:extLst>
      <p:ext uri="{BB962C8B-B14F-4D97-AF65-F5344CB8AC3E}">
        <p14:creationId xmlns:p14="http://schemas.microsoft.com/office/powerpoint/2010/main" val="277501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814A1-A5F8-7A63-9C14-7E9472CE528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556ED3F-6B75-ACAA-AF1F-9A72473517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4391D7-B39B-C9A6-BB2A-F9AEC54037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87D2E69-0D35-05DF-AB56-479DC9CC7D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1BE3A8-5398-CDD3-9960-6371EA556B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FE0861B-9A0F-06F0-5DFD-4541FBD145E5}"/>
              </a:ext>
            </a:extLst>
          </p:cNvPr>
          <p:cNvSpPr>
            <a:spLocks noGrp="1"/>
          </p:cNvSpPr>
          <p:nvPr>
            <p:ph type="dt" sz="half" idx="10"/>
          </p:nvPr>
        </p:nvSpPr>
        <p:spPr/>
        <p:txBody>
          <a:bodyPr/>
          <a:lstStyle/>
          <a:p>
            <a:fld id="{858DB799-E87A-486C-89AA-09C6030B34B6}" type="datetimeFigureOut">
              <a:rPr lang="en-IN" smtClean="0"/>
              <a:t>18-04-2023</a:t>
            </a:fld>
            <a:endParaRPr lang="en-IN"/>
          </a:p>
        </p:txBody>
      </p:sp>
      <p:sp>
        <p:nvSpPr>
          <p:cNvPr id="8" name="Footer Placeholder 7">
            <a:extLst>
              <a:ext uri="{FF2B5EF4-FFF2-40B4-BE49-F238E27FC236}">
                <a16:creationId xmlns:a16="http://schemas.microsoft.com/office/drawing/2014/main" id="{106122A1-424C-07C5-2E10-7B6A948CE45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2C5212E3-14E9-BD86-E7BC-EEE999F8F7D0}"/>
              </a:ext>
            </a:extLst>
          </p:cNvPr>
          <p:cNvSpPr>
            <a:spLocks noGrp="1"/>
          </p:cNvSpPr>
          <p:nvPr>
            <p:ph type="sldNum" sz="quarter" idx="12"/>
          </p:nvPr>
        </p:nvSpPr>
        <p:spPr/>
        <p:txBody>
          <a:bodyPr/>
          <a:lstStyle/>
          <a:p>
            <a:fld id="{D7B24BB0-E678-4B87-9D25-CAF90EE0E7B6}" type="slidenum">
              <a:rPr lang="en-IN" smtClean="0"/>
              <a:t>‹#›</a:t>
            </a:fld>
            <a:endParaRPr lang="en-IN"/>
          </a:p>
        </p:txBody>
      </p:sp>
    </p:spTree>
    <p:extLst>
      <p:ext uri="{BB962C8B-B14F-4D97-AF65-F5344CB8AC3E}">
        <p14:creationId xmlns:p14="http://schemas.microsoft.com/office/powerpoint/2010/main" val="1219784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5B33-8DFE-EE8E-D625-9A8EB8D55DE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02A0D7E-F931-0064-A371-83EB833DE547}"/>
              </a:ext>
            </a:extLst>
          </p:cNvPr>
          <p:cNvSpPr>
            <a:spLocks noGrp="1"/>
          </p:cNvSpPr>
          <p:nvPr>
            <p:ph type="dt" sz="half" idx="10"/>
          </p:nvPr>
        </p:nvSpPr>
        <p:spPr/>
        <p:txBody>
          <a:bodyPr/>
          <a:lstStyle/>
          <a:p>
            <a:fld id="{858DB799-E87A-486C-89AA-09C6030B34B6}" type="datetimeFigureOut">
              <a:rPr lang="en-IN" smtClean="0"/>
              <a:t>18-04-2023</a:t>
            </a:fld>
            <a:endParaRPr lang="en-IN"/>
          </a:p>
        </p:txBody>
      </p:sp>
      <p:sp>
        <p:nvSpPr>
          <p:cNvPr id="4" name="Footer Placeholder 3">
            <a:extLst>
              <a:ext uri="{FF2B5EF4-FFF2-40B4-BE49-F238E27FC236}">
                <a16:creationId xmlns:a16="http://schemas.microsoft.com/office/drawing/2014/main" id="{AF785D57-4921-39B2-930A-A638E62C095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194F6A3-7F61-9B6E-571E-A9506F16D53A}"/>
              </a:ext>
            </a:extLst>
          </p:cNvPr>
          <p:cNvSpPr>
            <a:spLocks noGrp="1"/>
          </p:cNvSpPr>
          <p:nvPr>
            <p:ph type="sldNum" sz="quarter" idx="12"/>
          </p:nvPr>
        </p:nvSpPr>
        <p:spPr/>
        <p:txBody>
          <a:bodyPr/>
          <a:lstStyle/>
          <a:p>
            <a:fld id="{D7B24BB0-E678-4B87-9D25-CAF90EE0E7B6}" type="slidenum">
              <a:rPr lang="en-IN" smtClean="0"/>
              <a:t>‹#›</a:t>
            </a:fld>
            <a:endParaRPr lang="en-IN"/>
          </a:p>
        </p:txBody>
      </p:sp>
    </p:spTree>
    <p:extLst>
      <p:ext uri="{BB962C8B-B14F-4D97-AF65-F5344CB8AC3E}">
        <p14:creationId xmlns:p14="http://schemas.microsoft.com/office/powerpoint/2010/main" val="45298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01396C-9FC5-9074-0D2F-FA38A7F062E7}"/>
              </a:ext>
            </a:extLst>
          </p:cNvPr>
          <p:cNvSpPr>
            <a:spLocks noGrp="1"/>
          </p:cNvSpPr>
          <p:nvPr>
            <p:ph type="dt" sz="half" idx="10"/>
          </p:nvPr>
        </p:nvSpPr>
        <p:spPr/>
        <p:txBody>
          <a:bodyPr/>
          <a:lstStyle/>
          <a:p>
            <a:fld id="{858DB799-E87A-486C-89AA-09C6030B34B6}" type="datetimeFigureOut">
              <a:rPr lang="en-IN" smtClean="0"/>
              <a:t>18-04-2023</a:t>
            </a:fld>
            <a:endParaRPr lang="en-IN"/>
          </a:p>
        </p:txBody>
      </p:sp>
      <p:sp>
        <p:nvSpPr>
          <p:cNvPr id="3" name="Footer Placeholder 2">
            <a:extLst>
              <a:ext uri="{FF2B5EF4-FFF2-40B4-BE49-F238E27FC236}">
                <a16:creationId xmlns:a16="http://schemas.microsoft.com/office/drawing/2014/main" id="{6AEAE581-C172-6FEC-2B06-59D788DAE69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2A9CB7D-7302-F0CC-3F9A-F341F3153303}"/>
              </a:ext>
            </a:extLst>
          </p:cNvPr>
          <p:cNvSpPr>
            <a:spLocks noGrp="1"/>
          </p:cNvSpPr>
          <p:nvPr>
            <p:ph type="sldNum" sz="quarter" idx="12"/>
          </p:nvPr>
        </p:nvSpPr>
        <p:spPr/>
        <p:txBody>
          <a:bodyPr/>
          <a:lstStyle/>
          <a:p>
            <a:fld id="{D7B24BB0-E678-4B87-9D25-CAF90EE0E7B6}" type="slidenum">
              <a:rPr lang="en-IN" smtClean="0"/>
              <a:t>‹#›</a:t>
            </a:fld>
            <a:endParaRPr lang="en-IN"/>
          </a:p>
        </p:txBody>
      </p:sp>
    </p:spTree>
    <p:extLst>
      <p:ext uri="{BB962C8B-B14F-4D97-AF65-F5344CB8AC3E}">
        <p14:creationId xmlns:p14="http://schemas.microsoft.com/office/powerpoint/2010/main" val="2360854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2D12-D79A-3B7F-D79E-6FCD2329C1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DAC3CEF-94B5-27E3-93A8-B9D90C51FF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6C49A59-3A59-70AC-F3AA-9F9EB95249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72C85A-55E1-2070-CE6C-46C0E20293C5}"/>
              </a:ext>
            </a:extLst>
          </p:cNvPr>
          <p:cNvSpPr>
            <a:spLocks noGrp="1"/>
          </p:cNvSpPr>
          <p:nvPr>
            <p:ph type="dt" sz="half" idx="10"/>
          </p:nvPr>
        </p:nvSpPr>
        <p:spPr/>
        <p:txBody>
          <a:bodyPr/>
          <a:lstStyle/>
          <a:p>
            <a:fld id="{858DB799-E87A-486C-89AA-09C6030B34B6}" type="datetimeFigureOut">
              <a:rPr lang="en-IN" smtClean="0"/>
              <a:t>18-04-2023</a:t>
            </a:fld>
            <a:endParaRPr lang="en-IN"/>
          </a:p>
        </p:txBody>
      </p:sp>
      <p:sp>
        <p:nvSpPr>
          <p:cNvPr id="6" name="Footer Placeholder 5">
            <a:extLst>
              <a:ext uri="{FF2B5EF4-FFF2-40B4-BE49-F238E27FC236}">
                <a16:creationId xmlns:a16="http://schemas.microsoft.com/office/drawing/2014/main" id="{956C113E-FD2E-49CA-DCEF-1C36247AD79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8D531DD-7333-BC41-8E82-49CB61A02F97}"/>
              </a:ext>
            </a:extLst>
          </p:cNvPr>
          <p:cNvSpPr>
            <a:spLocks noGrp="1"/>
          </p:cNvSpPr>
          <p:nvPr>
            <p:ph type="sldNum" sz="quarter" idx="12"/>
          </p:nvPr>
        </p:nvSpPr>
        <p:spPr/>
        <p:txBody>
          <a:bodyPr/>
          <a:lstStyle/>
          <a:p>
            <a:fld id="{D7B24BB0-E678-4B87-9D25-CAF90EE0E7B6}" type="slidenum">
              <a:rPr lang="en-IN" smtClean="0"/>
              <a:t>‹#›</a:t>
            </a:fld>
            <a:endParaRPr lang="en-IN"/>
          </a:p>
        </p:txBody>
      </p:sp>
    </p:spTree>
    <p:extLst>
      <p:ext uri="{BB962C8B-B14F-4D97-AF65-F5344CB8AC3E}">
        <p14:creationId xmlns:p14="http://schemas.microsoft.com/office/powerpoint/2010/main" val="3221840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319E1-7122-B900-9665-EC1FB85DCD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FCC5F59-B97D-0FE9-9813-962125E391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C2BF798-00FF-2B6A-EE38-B25ABDC12E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E27C7F-F2C9-B100-954F-241DDC1DCB1D}"/>
              </a:ext>
            </a:extLst>
          </p:cNvPr>
          <p:cNvSpPr>
            <a:spLocks noGrp="1"/>
          </p:cNvSpPr>
          <p:nvPr>
            <p:ph type="dt" sz="half" idx="10"/>
          </p:nvPr>
        </p:nvSpPr>
        <p:spPr/>
        <p:txBody>
          <a:bodyPr/>
          <a:lstStyle/>
          <a:p>
            <a:fld id="{858DB799-E87A-486C-89AA-09C6030B34B6}" type="datetimeFigureOut">
              <a:rPr lang="en-IN" smtClean="0"/>
              <a:t>18-04-2023</a:t>
            </a:fld>
            <a:endParaRPr lang="en-IN"/>
          </a:p>
        </p:txBody>
      </p:sp>
      <p:sp>
        <p:nvSpPr>
          <p:cNvPr id="6" name="Footer Placeholder 5">
            <a:extLst>
              <a:ext uri="{FF2B5EF4-FFF2-40B4-BE49-F238E27FC236}">
                <a16:creationId xmlns:a16="http://schemas.microsoft.com/office/drawing/2014/main" id="{554C41E7-C6CD-3BEF-5B1B-18C1DF64AF9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A16F494-2F2A-2BAC-920D-F32862CDFFBF}"/>
              </a:ext>
            </a:extLst>
          </p:cNvPr>
          <p:cNvSpPr>
            <a:spLocks noGrp="1"/>
          </p:cNvSpPr>
          <p:nvPr>
            <p:ph type="sldNum" sz="quarter" idx="12"/>
          </p:nvPr>
        </p:nvSpPr>
        <p:spPr/>
        <p:txBody>
          <a:bodyPr/>
          <a:lstStyle/>
          <a:p>
            <a:fld id="{D7B24BB0-E678-4B87-9D25-CAF90EE0E7B6}" type="slidenum">
              <a:rPr lang="en-IN" smtClean="0"/>
              <a:t>‹#›</a:t>
            </a:fld>
            <a:endParaRPr lang="en-IN"/>
          </a:p>
        </p:txBody>
      </p:sp>
    </p:spTree>
    <p:extLst>
      <p:ext uri="{BB962C8B-B14F-4D97-AF65-F5344CB8AC3E}">
        <p14:creationId xmlns:p14="http://schemas.microsoft.com/office/powerpoint/2010/main" val="3021556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8A8C2F-69D1-CD0C-73F1-44CC4DBD04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ADD3E7D-4BA0-CA09-CE6D-0FB37E87B0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04ACE02-E913-B09D-1054-597E62F298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DB799-E87A-486C-89AA-09C6030B34B6}" type="datetimeFigureOut">
              <a:rPr lang="en-IN" smtClean="0"/>
              <a:t>18-04-2023</a:t>
            </a:fld>
            <a:endParaRPr lang="en-IN"/>
          </a:p>
        </p:txBody>
      </p:sp>
      <p:sp>
        <p:nvSpPr>
          <p:cNvPr id="5" name="Footer Placeholder 4">
            <a:extLst>
              <a:ext uri="{FF2B5EF4-FFF2-40B4-BE49-F238E27FC236}">
                <a16:creationId xmlns:a16="http://schemas.microsoft.com/office/drawing/2014/main" id="{E800BAAC-884B-5B45-402B-095F184897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350F6405-AC3C-A2A3-7120-AD27438C22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24BB0-E678-4B87-9D25-CAF90EE0E7B6}" type="slidenum">
              <a:rPr lang="en-IN" smtClean="0"/>
              <a:t>‹#›</a:t>
            </a:fld>
            <a:endParaRPr lang="en-IN"/>
          </a:p>
        </p:txBody>
      </p:sp>
    </p:spTree>
    <p:extLst>
      <p:ext uri="{BB962C8B-B14F-4D97-AF65-F5344CB8AC3E}">
        <p14:creationId xmlns:p14="http://schemas.microsoft.com/office/powerpoint/2010/main" val="3205798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2343" y="381001"/>
            <a:ext cx="9985828" cy="523220"/>
          </a:xfrm>
          <a:prstGeom prst="rect">
            <a:avLst/>
          </a:prstGeom>
          <a:noFill/>
        </p:spPr>
        <p:txBody>
          <a:bodyPr wrap="square" rtlCol="0">
            <a:spAutoFit/>
          </a:bodyPr>
          <a:lstStyle/>
          <a:p>
            <a:r>
              <a:rPr lang="en-US" sz="2800" dirty="0">
                <a:latin typeface="Book Antiqua" panose="02040602050305030304" pitchFamily="18" charset="0"/>
              </a:rPr>
              <a:t>RUNGTA COLLEGE OF DENTAL SCIENCES &amp; RESEARCH </a:t>
            </a:r>
          </a:p>
        </p:txBody>
      </p:sp>
      <p:sp>
        <p:nvSpPr>
          <p:cNvPr id="4" name="TextBox 3"/>
          <p:cNvSpPr txBox="1"/>
          <p:nvPr/>
        </p:nvSpPr>
        <p:spPr>
          <a:xfrm>
            <a:off x="145142" y="2467428"/>
            <a:ext cx="5551714" cy="954107"/>
          </a:xfrm>
          <a:prstGeom prst="rect">
            <a:avLst/>
          </a:prstGeom>
          <a:noFill/>
        </p:spPr>
        <p:txBody>
          <a:bodyPr wrap="square" rtlCol="0">
            <a:spAutoFit/>
          </a:bodyPr>
          <a:lstStyle/>
          <a:p>
            <a:r>
              <a:rPr lang="en-US" sz="2800" dirty="0">
                <a:latin typeface="Book Antiqua" panose="02040602050305030304" pitchFamily="18" charset="0"/>
              </a:rPr>
              <a:t>TITLE OF THE TOPIC: ENDO – PERIO LESION </a:t>
            </a:r>
          </a:p>
        </p:txBody>
      </p:sp>
      <p:sp>
        <p:nvSpPr>
          <p:cNvPr id="6" name="TextBox 5"/>
          <p:cNvSpPr txBox="1"/>
          <p:nvPr/>
        </p:nvSpPr>
        <p:spPr>
          <a:xfrm>
            <a:off x="203200" y="5715000"/>
            <a:ext cx="11393714" cy="954107"/>
          </a:xfrm>
          <a:prstGeom prst="rect">
            <a:avLst/>
          </a:prstGeom>
          <a:noFill/>
        </p:spPr>
        <p:txBody>
          <a:bodyPr wrap="square" rtlCol="0">
            <a:spAutoFit/>
          </a:bodyPr>
          <a:lstStyle/>
          <a:p>
            <a:pPr algn="ctr"/>
            <a:r>
              <a:rPr lang="en-US" sz="2800" dirty="0">
                <a:latin typeface="Book Antiqua" panose="02040602050305030304" pitchFamily="18" charset="0"/>
              </a:rPr>
              <a:t>DEPARTMENT OF CONSERVATIVE DENTISTRY AND ENDODONTICS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0" y="-14515"/>
            <a:ext cx="1857828" cy="2114550"/>
          </a:xfrm>
          <a:prstGeom prst="rect">
            <a:avLst/>
          </a:prstGeom>
        </p:spPr>
      </p:pic>
      <p:sp>
        <p:nvSpPr>
          <p:cNvPr id="2" name="Slide Number Placeholder 1"/>
          <p:cNvSpPr>
            <a:spLocks noGrp="1"/>
          </p:cNvSpPr>
          <p:nvPr>
            <p:ph type="sldNum" sz="quarter" idx="12"/>
          </p:nvPr>
        </p:nvSpPr>
        <p:spPr/>
        <p:txBody>
          <a:bodyPr/>
          <a:lstStyle/>
          <a:p>
            <a:fld id="{72795863-2509-495E-A4D3-2D1EB08AA326}" type="slidenum">
              <a:rPr lang="en-US" smtClean="0"/>
              <a:t>1</a:t>
            </a:fld>
            <a:endParaRPr lang="en-US" dirty="0"/>
          </a:p>
        </p:txBody>
      </p:sp>
    </p:spTree>
    <p:extLst>
      <p:ext uri="{BB962C8B-B14F-4D97-AF65-F5344CB8AC3E}">
        <p14:creationId xmlns:p14="http://schemas.microsoft.com/office/powerpoint/2010/main" val="1307440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pture"/>
          <p:cNvPicPr>
            <a:picLocks noGrp="1" noChangeAspect="1"/>
          </p:cNvPicPr>
          <p:nvPr>
            <p:ph idx="1"/>
          </p:nvPr>
        </p:nvPicPr>
        <p:blipFill>
          <a:blip r:embed="rId2"/>
          <a:stretch>
            <a:fillRect/>
          </a:stretch>
        </p:blipFill>
        <p:spPr>
          <a:xfrm>
            <a:off x="4288516" y="2016125"/>
            <a:ext cx="3929293" cy="34496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b="1">
                <a:latin typeface="Times New Roman" panose="02020603050405020304" charset="0"/>
                <a:cs typeface="Times New Roman" panose="02020603050405020304" charset="0"/>
              </a:rPr>
              <a:t>VIRUSES</a:t>
            </a:r>
          </a:p>
        </p:txBody>
      </p:sp>
      <p:sp>
        <p:nvSpPr>
          <p:cNvPr id="3" name="Content Placeholder 2"/>
          <p:cNvSpPr>
            <a:spLocks noGrp="1"/>
          </p:cNvSpPr>
          <p:nvPr>
            <p:ph idx="1"/>
          </p:nvPr>
        </p:nvSpPr>
        <p:spPr/>
        <p:txBody>
          <a:bodyPr>
            <a:normAutofit/>
          </a:bodyPr>
          <a:lstStyle/>
          <a:p>
            <a:endParaRPr lang="en-US" sz="2400">
              <a:latin typeface="Times New Roman" panose="02020603050405020304" charset="0"/>
              <a:cs typeface="Times New Roman" panose="02020603050405020304" charset="0"/>
            </a:endParaRPr>
          </a:p>
          <a:p>
            <a:pPr>
              <a:lnSpc>
                <a:spcPct val="100000"/>
              </a:lnSpc>
            </a:pPr>
            <a:r>
              <a:rPr lang="en-US" sz="2400">
                <a:latin typeface="Times New Roman" panose="02020603050405020304" charset="0"/>
                <a:cs typeface="Times New Roman" panose="02020603050405020304" charset="0"/>
              </a:rPr>
              <a:t>In </a:t>
            </a:r>
            <a:r>
              <a:rPr lang="en-IN" altLang="en-US" sz="2400">
                <a:latin typeface="Times New Roman" panose="02020603050405020304" charset="0"/>
                <a:cs typeface="Times New Roman" panose="02020603050405020304" charset="0"/>
              </a:rPr>
              <a:t>P</a:t>
            </a:r>
            <a:r>
              <a:rPr lang="en-US" sz="2400">
                <a:latin typeface="Times New Roman" panose="02020603050405020304" charset="0"/>
                <a:cs typeface="Times New Roman" panose="02020603050405020304" charset="0"/>
              </a:rPr>
              <a:t>eriodontal disease  </a:t>
            </a:r>
            <a:r>
              <a:rPr lang="en-IN" altLang="en-US" sz="2400">
                <a:latin typeface="Times New Roman" panose="02020603050405020304" charset="0"/>
                <a:cs typeface="Times New Roman" panose="02020603050405020304" charset="0"/>
              </a:rPr>
              <a:t>-  </a:t>
            </a:r>
            <a:r>
              <a:rPr lang="en-US" sz="2400">
                <a:latin typeface="Times New Roman" panose="02020603050405020304" charset="0"/>
                <a:cs typeface="Times New Roman" panose="02020603050405020304" charset="0"/>
              </a:rPr>
              <a:t>herpes simplex virus was frequently detected in gingival crevicular fluid and in gingival biopsies of periodontal lesions.</a:t>
            </a:r>
          </a:p>
          <a:p>
            <a:pPr>
              <a:lnSpc>
                <a:spcPct val="100000"/>
              </a:lnSpc>
            </a:pPr>
            <a:r>
              <a:rPr lang="en-US" sz="2400">
                <a:latin typeface="Times New Roman" panose="02020603050405020304" charset="0"/>
                <a:cs typeface="Times New Roman" panose="02020603050405020304" charset="0"/>
              </a:rPr>
              <a:t>Human cytomegalovirus </a:t>
            </a:r>
            <a:r>
              <a:rPr lang="en-IN" altLang="en-US" sz="2400">
                <a:latin typeface="Times New Roman" panose="02020603050405020304" charset="0"/>
                <a:cs typeface="Times New Roman" panose="02020603050405020304" charset="0"/>
              </a:rPr>
              <a:t>-</a:t>
            </a:r>
            <a:r>
              <a:rPr lang="en-US" sz="2400">
                <a:latin typeface="Times New Roman" panose="02020603050405020304" charset="0"/>
                <a:cs typeface="Times New Roman" panose="02020603050405020304" charset="0"/>
              </a:rPr>
              <a:t>65% of periodontal pocket samples and in about 85% </a:t>
            </a:r>
            <a:r>
              <a:rPr lang="en-IN" altLang="en-US" sz="2400">
                <a:latin typeface="Times New Roman" panose="02020603050405020304" charset="0"/>
                <a:cs typeface="Times New Roman" panose="02020603050405020304" charset="0"/>
              </a:rPr>
              <a:t>gingival tissue samples.</a:t>
            </a:r>
          </a:p>
          <a:p>
            <a:pPr>
              <a:lnSpc>
                <a:spcPct val="100000"/>
              </a:lnSpc>
            </a:pPr>
            <a:r>
              <a:rPr lang="en-IN" altLang="en-US" sz="2400">
                <a:latin typeface="Times New Roman" panose="02020603050405020304" charset="0"/>
                <a:cs typeface="Times New Roman" panose="02020603050405020304" charset="0"/>
              </a:rPr>
              <a:t> Viruses involved in pulpal disease and associated periapical pathoses -human cytomegalovirus and Epstein–Barr virus.</a:t>
            </a:r>
            <a:r>
              <a:rPr lang="en-US">
                <a:solidFill>
                  <a:srgbClr val="FF0000"/>
                </a:solidFill>
                <a:latin typeface="Times New Roman" panose="02020603050405020304" charset="0"/>
                <a:cs typeface="Times New Roman" panose="02020603050405020304" charset="0"/>
                <a:sym typeface="+mn-ea"/>
              </a:rPr>
              <a:t> </a:t>
            </a:r>
          </a:p>
          <a:p>
            <a:pPr marL="0" indent="0">
              <a:lnSpc>
                <a:spcPct val="100000"/>
              </a:lnSpc>
              <a:buNone/>
            </a:pPr>
            <a:r>
              <a:rPr lang="en-US">
                <a:solidFill>
                  <a:srgbClr val="FF0000"/>
                </a:solidFill>
                <a:latin typeface="Times New Roman" panose="02020603050405020304" charset="0"/>
                <a:cs typeface="Times New Roman" panose="02020603050405020304" charset="0"/>
                <a:sym typeface="+mn-ea"/>
              </a:rPr>
              <a:t>     </a:t>
            </a:r>
            <a:r>
              <a:rPr lang="en-US" sz="1800">
                <a:solidFill>
                  <a:srgbClr val="FF0000"/>
                </a:solidFill>
                <a:latin typeface="Times New Roman" panose="02020603050405020304" charset="0"/>
                <a:cs typeface="Times New Roman" panose="02020603050405020304" charset="0"/>
                <a:sym typeface="+mn-ea"/>
              </a:rPr>
              <a:t>Sabeti M, Simon JH, Nowzari H, Slots J. Cytomegalovirus and Epstein-Barr virus active infection in periapical lesions of teeth with intact crowns. J Endod. 2003;29:321–323.</a:t>
            </a:r>
            <a:endParaRPr lang="en-US" sz="1800">
              <a:solidFill>
                <a:srgbClr val="FF0000"/>
              </a:solidFill>
              <a:latin typeface="Times New Roman" panose="02020603050405020304" charset="0"/>
              <a:cs typeface="Times New Roman" panose="02020603050405020304" charset="0"/>
            </a:endParaRPr>
          </a:p>
          <a:p>
            <a:pPr>
              <a:lnSpc>
                <a:spcPct val="100000"/>
              </a:lnSpc>
              <a:buNone/>
            </a:pPr>
            <a:endParaRPr lang="en-IN" altLang="en-US">
              <a:latin typeface="Times New Roman" panose="02020603050405020304" charset="0"/>
              <a:cs typeface="Times New Roman" panose="02020603050405020304" charset="0"/>
            </a:endParaRPr>
          </a:p>
          <a:p>
            <a:pPr>
              <a:buNone/>
            </a:pPr>
            <a:endParaRPr lang="en-IN" altLang="en-US" sz="2400">
              <a:latin typeface="Times New Roman" panose="02020603050405020304" charset="0"/>
              <a:cs typeface="Times New Roman" panose="02020603050405020304" charset="0"/>
            </a:endParaRPr>
          </a:p>
          <a:p>
            <a:endParaRPr lang="en-IN" altLang="en-US" sz="2400">
              <a:latin typeface="Times New Roman" panose="02020603050405020304" charset="0"/>
              <a:cs typeface="Times New Roman" panose="020206030504050203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50000"/>
              </a:lnSpc>
            </a:pPr>
            <a:r>
              <a:rPr lang="en-US" sz="2400">
                <a:latin typeface="Times New Roman" panose="02020603050405020304" charset="0"/>
                <a:cs typeface="Times New Roman" panose="02020603050405020304" charset="0"/>
              </a:rPr>
              <a:t>Gingival herpesviruses were found to be associated with increased occurrence of subgingival Porphyromonas gingivalis, Bacteroides forsythus, Prevotella intermedia, Prevotella nigrescens, T. denticola, and Actinobacillus actinomyce-temcomita</a:t>
            </a:r>
            <a:r>
              <a:rPr lang="en-IN" altLang="en-US" sz="2400">
                <a:latin typeface="Times New Roman" panose="02020603050405020304" charset="0"/>
                <a:cs typeface="Times New Roman" panose="02020603050405020304" charset="0"/>
              </a:rPr>
              <a:t>ns.</a:t>
            </a:r>
          </a:p>
          <a:p>
            <a:pPr marL="0" indent="0">
              <a:lnSpc>
                <a:spcPct val="150000"/>
              </a:lnSpc>
              <a:buNone/>
            </a:pPr>
            <a:r>
              <a:rPr lang="en-US" sz="2400">
                <a:sym typeface="+mn-ea"/>
              </a:rPr>
              <a:t>     </a:t>
            </a:r>
            <a:r>
              <a:rPr lang="en-US" sz="1800">
                <a:solidFill>
                  <a:srgbClr val="FF0000"/>
                </a:solidFill>
                <a:latin typeface="Times New Roman" panose="02020603050405020304" charset="0"/>
                <a:cs typeface="Times New Roman" panose="02020603050405020304" charset="0"/>
                <a:sym typeface="+mn-ea"/>
              </a:rPr>
              <a:t>Contreras A, Umeda M, Chen C, et al. Relationship between herpesviruses and adult periodontitis and perioodontopathic teria. J Periodontol. 1999;70:478–48</a:t>
            </a:r>
            <a:endParaRPr lang="en-US" altLang="en-US" sz="1800">
              <a:solidFill>
                <a:srgbClr val="FF0000"/>
              </a:solidFill>
              <a:latin typeface="Times New Roman" panose="02020603050405020304" charset="0"/>
              <a:cs typeface="Times New Roman" panose="02020603050405020304" charset="0"/>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50000"/>
              </a:lnSpc>
            </a:pPr>
            <a:r>
              <a:rPr lang="en-US" sz="2400">
                <a:latin typeface="Times New Roman" panose="02020603050405020304" charset="0"/>
                <a:cs typeface="Times New Roman" panose="02020603050405020304" charset="0"/>
              </a:rPr>
              <a:t>The presence of viruses in the dental pulp was first reported in a patient with AIDS. </a:t>
            </a:r>
          </a:p>
          <a:p>
            <a:pPr>
              <a:lnSpc>
                <a:spcPct val="150000"/>
              </a:lnSpc>
            </a:pPr>
            <a:r>
              <a:rPr lang="en-US" sz="2400">
                <a:latin typeface="Times New Roman" panose="02020603050405020304" charset="0"/>
                <a:cs typeface="Times New Roman" panose="02020603050405020304" charset="0"/>
              </a:rPr>
              <a:t>DNA of HIV virus was also detected in periradicular lesions</a:t>
            </a:r>
            <a:r>
              <a:rPr lang="en-IN" altLang="en-US" sz="2400">
                <a:latin typeface="Times New Roman" panose="02020603050405020304" charset="0"/>
                <a:cs typeface="Times New Roman" panose="02020603050405020304" charset="0"/>
              </a:rPr>
              <a:t>.</a:t>
            </a:r>
          </a:p>
          <a:p>
            <a:pPr>
              <a:lnSpc>
                <a:spcPct val="150000"/>
              </a:lnSpc>
            </a:pPr>
            <a:endParaRPr lang="en-IN" altLang="en-US" sz="2400">
              <a:latin typeface="Times New Roman" panose="02020603050405020304" charset="0"/>
              <a:cs typeface="Times New Roman" panose="02020603050405020304" charset="0"/>
            </a:endParaRPr>
          </a:p>
          <a:p>
            <a:pPr marL="0" indent="0">
              <a:lnSpc>
                <a:spcPct val="150000"/>
              </a:lnSpc>
              <a:buNone/>
            </a:pPr>
            <a:r>
              <a:rPr lang="en-IN" altLang="en-US" sz="2400">
                <a:latin typeface="Times New Roman" panose="02020603050405020304" charset="0"/>
                <a:cs typeface="Times New Roman" panose="02020603050405020304" charset="0"/>
              </a:rPr>
              <a:t>    </a:t>
            </a:r>
            <a:r>
              <a:rPr lang="en-IN" altLang="en-US" sz="1800">
                <a:solidFill>
                  <a:srgbClr val="FF0000"/>
                </a:solidFill>
                <a:latin typeface="Times New Roman" panose="02020603050405020304" charset="0"/>
                <a:cs typeface="Times New Roman" panose="02020603050405020304" charset="0"/>
              </a:rPr>
              <a:t>   Glick M, Trope M, Pliskin ME. Detection of HIV in the dental pulp of a patient with AIDS. J Am Dent Assoc 1989: 119: 649–650.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lnSpc>
                <a:spcPct val="150000"/>
              </a:lnSpc>
            </a:pPr>
            <a:r>
              <a:rPr lang="en-IN" altLang="en-US" sz="2400">
                <a:latin typeface="Times New Roman" panose="02020603050405020304" charset="0"/>
                <a:cs typeface="Times New Roman" panose="02020603050405020304" charset="0"/>
                <a:sym typeface="+mn-ea"/>
              </a:rPr>
              <a:t>Active virus infection may give rise to production of an array of cytokines and chemokines with the potential to induce immunosuppression and tissue destruction.</a:t>
            </a:r>
            <a:endParaRPr lang="en-US" sz="2400" dirty="0">
              <a:latin typeface="Times New Roman" panose="02020603050405020304" charset="0"/>
              <a:cs typeface="Times New Roman" panose="02020603050405020304" charset="0"/>
              <a:sym typeface="+mn-ea"/>
            </a:endParaRPr>
          </a:p>
          <a:p>
            <a:pPr algn="just">
              <a:lnSpc>
                <a:spcPct val="150000"/>
              </a:lnSpc>
            </a:pPr>
            <a:r>
              <a:rPr lang="en-US" sz="2400" dirty="0">
                <a:latin typeface="Times New Roman" panose="02020603050405020304" charset="0"/>
                <a:cs typeface="Times New Roman" panose="02020603050405020304" charset="0"/>
                <a:sym typeface="+mn-ea"/>
              </a:rPr>
              <a:t>Herpes virus activation in </a:t>
            </a:r>
            <a:r>
              <a:rPr lang="en-US" sz="2400" dirty="0" err="1">
                <a:latin typeface="Times New Roman" panose="02020603050405020304" charset="0"/>
                <a:cs typeface="Times New Roman" panose="02020603050405020304" charset="0"/>
                <a:sym typeface="+mn-ea"/>
              </a:rPr>
              <a:t>periapical</a:t>
            </a:r>
            <a:r>
              <a:rPr lang="en-US" sz="2400" dirty="0">
                <a:latin typeface="Times New Roman" panose="02020603050405020304" charset="0"/>
                <a:cs typeface="Times New Roman" panose="02020603050405020304" charset="0"/>
                <a:sym typeface="+mn-ea"/>
              </a:rPr>
              <a:t> inflammatory cells may impair the host defense and give rise to overgrowth of bacteria as seen in periodontal lesions </a:t>
            </a:r>
            <a:endParaRPr lang="en-US" sz="2400" dirty="0">
              <a:latin typeface="Times New Roman" panose="02020603050405020304" charset="0"/>
              <a:cs typeface="Times New Roman" panose="02020603050405020304" charset="0"/>
            </a:endParaRPr>
          </a:p>
          <a:p>
            <a:pPr algn="just">
              <a:lnSpc>
                <a:spcPct val="150000"/>
              </a:lnSpc>
            </a:pPr>
            <a:r>
              <a:rPr lang="en-US" sz="2400" dirty="0">
                <a:latin typeface="Times New Roman" panose="02020603050405020304" charset="0"/>
                <a:cs typeface="Times New Roman" panose="02020603050405020304" charset="0"/>
                <a:sym typeface="+mn-ea"/>
              </a:rPr>
              <a:t>Frequent reactivation of </a:t>
            </a:r>
            <a:r>
              <a:rPr lang="en-US" sz="2400" dirty="0" err="1">
                <a:latin typeface="Times New Roman" panose="02020603050405020304" charset="0"/>
                <a:cs typeface="Times New Roman" panose="02020603050405020304" charset="0"/>
                <a:sym typeface="+mn-ea"/>
              </a:rPr>
              <a:t>periapical</a:t>
            </a:r>
            <a:r>
              <a:rPr lang="en-US" sz="2400" dirty="0">
                <a:latin typeface="Times New Roman" panose="02020603050405020304" charset="0"/>
                <a:cs typeface="Times New Roman" panose="02020603050405020304" charset="0"/>
                <a:sym typeface="+mn-ea"/>
              </a:rPr>
              <a:t> herpes virus may support rapid periodontal breakdown</a:t>
            </a:r>
            <a:endParaRPr lang="en-IN" sz="2400" dirty="0">
              <a:latin typeface="Times New Roman" panose="02020603050405020304" charset="0"/>
              <a:cs typeface="Times New Roman" panose="02020603050405020304" charset="0"/>
            </a:endParaRPr>
          </a:p>
          <a:p>
            <a:pPr>
              <a:lnSpc>
                <a:spcPct val="150000"/>
              </a:lnSpc>
            </a:pPr>
            <a:endParaRPr lang="en-US" sz="2400">
              <a:latin typeface="Times New Roman" panose="02020603050405020304" charset="0"/>
              <a:cs typeface="Times New Roman" panose="020206030504050203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b="1">
                <a:latin typeface="Times New Roman" panose="02020603050405020304" charset="0"/>
                <a:cs typeface="Times New Roman" panose="02020603050405020304" charset="0"/>
              </a:rPr>
              <a:t>NON LIVING PATHOGENS</a:t>
            </a:r>
          </a:p>
        </p:txBody>
      </p:sp>
      <p:sp>
        <p:nvSpPr>
          <p:cNvPr id="3" name="Content Placeholder 2"/>
          <p:cNvSpPr>
            <a:spLocks noGrp="1"/>
          </p:cNvSpPr>
          <p:nvPr>
            <p:ph idx="1"/>
          </p:nvPr>
        </p:nvSpPr>
        <p:spPr/>
        <p:txBody>
          <a:bodyPr/>
          <a:lstStyle/>
          <a:p>
            <a:pPr>
              <a:lnSpc>
                <a:spcPct val="150000"/>
              </a:lnSpc>
            </a:pPr>
            <a:r>
              <a:rPr lang="en-US" sz="2400">
                <a:latin typeface="Times New Roman" panose="02020603050405020304" charset="0"/>
                <a:cs typeface="Times New Roman" panose="02020603050405020304" charset="0"/>
              </a:rPr>
              <a:t>Non-living pathogens can be either extrinsic such as foreign bodies or intrinsic including a variety of tissue components.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b="1">
                <a:latin typeface="Times New Roman" panose="02020603050405020304" charset="0"/>
                <a:cs typeface="Times New Roman" panose="02020603050405020304" charset="0"/>
              </a:rPr>
              <a:t>FOREIGN BODIES</a:t>
            </a:r>
          </a:p>
        </p:txBody>
      </p:sp>
      <p:sp>
        <p:nvSpPr>
          <p:cNvPr id="3" name="Content Placeholder 2"/>
          <p:cNvSpPr>
            <a:spLocks noGrp="1"/>
          </p:cNvSpPr>
          <p:nvPr>
            <p:ph idx="1"/>
          </p:nvPr>
        </p:nvSpPr>
        <p:spPr/>
        <p:txBody>
          <a:bodyPr>
            <a:normAutofit/>
          </a:bodyPr>
          <a:lstStyle/>
          <a:p>
            <a:pPr>
              <a:lnSpc>
                <a:spcPct val="150000"/>
              </a:lnSpc>
            </a:pPr>
            <a:r>
              <a:rPr lang="en-US" sz="2400">
                <a:latin typeface="Times New Roman" panose="02020603050405020304" charset="0"/>
                <a:cs typeface="Times New Roman" panose="02020603050405020304" charset="0"/>
              </a:rPr>
              <a:t> </a:t>
            </a:r>
            <a:r>
              <a:rPr lang="en-IN" altLang="en-US" sz="2400">
                <a:latin typeface="Times New Roman" panose="02020603050405020304" charset="0"/>
                <a:cs typeface="Times New Roman" panose="02020603050405020304" charset="0"/>
              </a:rPr>
              <a:t>P</a:t>
            </a:r>
            <a:r>
              <a:rPr lang="en-US" sz="2400">
                <a:latin typeface="Times New Roman" panose="02020603050405020304" charset="0"/>
                <a:cs typeface="Times New Roman" panose="02020603050405020304" charset="0"/>
              </a:rPr>
              <a:t>resence of certain foreign substances in situ may explain the emergence or persistence of some apical pathose</a:t>
            </a:r>
            <a:r>
              <a:rPr lang="en-IN" altLang="en-US" sz="2400">
                <a:latin typeface="Times New Roman" panose="02020603050405020304" charset="0"/>
                <a:cs typeface="Times New Roman" panose="02020603050405020304" charset="0"/>
              </a:rPr>
              <a:t>.</a:t>
            </a:r>
          </a:p>
          <a:p>
            <a:pPr>
              <a:lnSpc>
                <a:spcPct val="150000"/>
              </a:lnSpc>
            </a:pPr>
            <a:r>
              <a:rPr lang="en-IN" altLang="en-US" sz="2400">
                <a:latin typeface="Times New Roman" panose="02020603050405020304" charset="0"/>
                <a:cs typeface="Times New Roman" panose="02020603050405020304" charset="0"/>
              </a:rPr>
              <a:t>S</a:t>
            </a:r>
            <a:r>
              <a:rPr lang="en-US" sz="2400">
                <a:latin typeface="Times New Roman" panose="02020603050405020304" charset="0"/>
                <a:cs typeface="Times New Roman" panose="02020603050405020304" charset="0"/>
              </a:rPr>
              <a:t>ubstances such as dentin and cementum chip , amalgam, root canal filling materials, cellulose fibers from absorbent paper points, gingivalretraction cords, leguminous foods,and calculus-like deposits</a:t>
            </a:r>
            <a:r>
              <a:rPr lang="en-IN" altLang="en-US" sz="2400">
                <a:latin typeface="Times New Roman" panose="02020603050405020304" charset="0"/>
                <a:cs typeface="Times New Roman" panose="02020603050405020304" charset="0"/>
              </a:rPr>
              <a:t>.</a:t>
            </a:r>
          </a:p>
          <a:p>
            <a:pPr>
              <a:lnSpc>
                <a:spcPct val="150000"/>
              </a:lnSpc>
            </a:pPr>
            <a:r>
              <a:rPr lang="en-IN" altLang="en-US" sz="2400">
                <a:latin typeface="Times New Roman" panose="02020603050405020304" charset="0"/>
                <a:cs typeface="Times New Roman" panose="02020603050405020304" charset="0"/>
              </a:rPr>
              <a:t>clinical reaction -either acute or chronic.</a:t>
            </a:r>
          </a:p>
          <a:p>
            <a:pPr>
              <a:lnSpc>
                <a:spcPct val="150000"/>
              </a:lnSpc>
            </a:pPr>
            <a:r>
              <a:rPr lang="en-IN" altLang="en-US" sz="2400">
                <a:latin typeface="Times New Roman" panose="02020603050405020304" charset="0"/>
                <a:cs typeface="Times New Roman" panose="02020603050405020304" charset="0"/>
              </a:rPr>
              <a:t>Symptomatic or Asymptomatic.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150000"/>
              </a:lnSpc>
            </a:pPr>
            <a:r>
              <a:rPr lang="en-IN" altLang="en-US" sz="2400">
                <a:latin typeface="Times New Roman" panose="02020603050405020304" charset="0"/>
                <a:cs typeface="Times New Roman" panose="02020603050405020304" charset="0"/>
                <a:sym typeface="+mn-ea"/>
              </a:rPr>
              <a:t>Microscopically -</a:t>
            </a:r>
            <a:r>
              <a:rPr lang="en-IN" altLang="en-US" sz="2400" b="1">
                <a:latin typeface="Times New Roman" panose="02020603050405020304" charset="0"/>
                <a:cs typeface="Times New Roman" panose="02020603050405020304" charset="0"/>
                <a:sym typeface="+mn-ea"/>
              </a:rPr>
              <a:t>multinucleated giant cell</a:t>
            </a:r>
            <a:r>
              <a:rPr lang="en-IN" altLang="en-US" sz="2400">
                <a:latin typeface="Times New Roman" panose="02020603050405020304" charset="0"/>
                <a:cs typeface="Times New Roman" panose="02020603050405020304" charset="0"/>
                <a:sym typeface="+mn-ea"/>
              </a:rPr>
              <a:t>s surrounding the foreign material in a chronic inflammatory infiltrate. </a:t>
            </a:r>
          </a:p>
          <a:p>
            <a:pPr>
              <a:lnSpc>
                <a:spcPct val="150000"/>
              </a:lnSpc>
            </a:pPr>
            <a:r>
              <a:rPr lang="en-IN" altLang="en-US" sz="2400">
                <a:latin typeface="Times New Roman" panose="02020603050405020304" charset="0"/>
                <a:cs typeface="Times New Roman" panose="02020603050405020304" charset="0"/>
                <a:sym typeface="+mn-ea"/>
              </a:rPr>
              <a:t>Treatment of choice - Mechanical or surgical removal of the foreign bodies. </a:t>
            </a:r>
            <a:endParaRPr lang="en-IN" altLang="en-US" sz="2400">
              <a:latin typeface="Times New Roman" panose="02020603050405020304" charset="0"/>
              <a:cs typeface="Times New Roman" panose="02020603050405020304" charset="0"/>
            </a:endParaRPr>
          </a:p>
          <a:p>
            <a:pPr>
              <a:lnSpc>
                <a:spcPct val="150000"/>
              </a:lnSpc>
            </a:pPr>
            <a:endParaRPr lang="en-US" sz="2400">
              <a:latin typeface="Times New Roman" panose="02020603050405020304" charset="0"/>
              <a:cs typeface="Times New Roman" panose="020206030504050203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b="1">
                <a:latin typeface="Times New Roman" panose="02020603050405020304" charset="0"/>
                <a:cs typeface="Times New Roman" panose="02020603050405020304" charset="0"/>
              </a:rPr>
              <a:t>EPITHELIAL REST OF MALASSEZ</a:t>
            </a:r>
          </a:p>
        </p:txBody>
      </p:sp>
      <p:sp>
        <p:nvSpPr>
          <p:cNvPr id="3" name="Content Placeholder 2"/>
          <p:cNvSpPr>
            <a:spLocks noGrp="1"/>
          </p:cNvSpPr>
          <p:nvPr>
            <p:ph idx="1"/>
          </p:nvPr>
        </p:nvSpPr>
        <p:spPr/>
        <p:txBody>
          <a:bodyPr>
            <a:normAutofit/>
          </a:bodyPr>
          <a:lstStyle/>
          <a:p>
            <a:pPr>
              <a:lnSpc>
                <a:spcPct val="150000"/>
              </a:lnSpc>
              <a:spcAft>
                <a:spcPts val="0"/>
              </a:spcAft>
            </a:pPr>
            <a:r>
              <a:rPr lang="en-US" sz="2400">
                <a:latin typeface="Times New Roman" panose="02020603050405020304" charset="0"/>
                <a:cs typeface="Times New Roman" panose="02020603050405020304" charset="0"/>
              </a:rPr>
              <a:t> </a:t>
            </a:r>
            <a:r>
              <a:rPr lang="en-IN" altLang="en-US" sz="2400">
                <a:latin typeface="Times New Roman" panose="02020603050405020304" charset="0"/>
                <a:cs typeface="Times New Roman" panose="02020603050405020304" charset="0"/>
              </a:rPr>
              <a:t>N</a:t>
            </a:r>
            <a:r>
              <a:rPr lang="en-US" sz="2400">
                <a:latin typeface="Times New Roman" panose="02020603050405020304" charset="0"/>
                <a:cs typeface="Times New Roman" panose="02020603050405020304" charset="0"/>
              </a:rPr>
              <a:t>ormal constituents of both the lateral and apical periodontal ligament.</a:t>
            </a:r>
          </a:p>
          <a:p>
            <a:pPr>
              <a:lnSpc>
                <a:spcPct val="150000"/>
              </a:lnSpc>
              <a:spcAft>
                <a:spcPts val="0"/>
              </a:spcAft>
            </a:pPr>
            <a:r>
              <a:rPr lang="en-US" sz="2400">
                <a:latin typeface="Times New Roman" panose="02020603050405020304" charset="0"/>
                <a:cs typeface="Times New Roman" panose="02020603050405020304" charset="0"/>
              </a:rPr>
              <a:t>If the rests remain, they may respond to the stimuli and proliferate in an attempt to wall off the irritants coming through the apical foramen. </a:t>
            </a:r>
          </a:p>
          <a:p>
            <a:pPr>
              <a:lnSpc>
                <a:spcPct val="150000"/>
              </a:lnSpc>
              <a:spcAft>
                <a:spcPts val="0"/>
              </a:spcAft>
            </a:pPr>
            <a:r>
              <a:rPr lang="en-US" sz="2400">
                <a:latin typeface="Times New Roman" panose="02020603050405020304" charset="0"/>
                <a:cs typeface="Times New Roman" panose="02020603050405020304" charset="0"/>
              </a:rPr>
              <a:t>The epithelium can be surrounded by chronic inflammation. </a:t>
            </a:r>
          </a:p>
          <a:p>
            <a:pPr>
              <a:lnSpc>
                <a:spcPct val="150000"/>
              </a:lnSpc>
              <a:spcAft>
                <a:spcPts val="0"/>
              </a:spcAft>
            </a:pPr>
            <a:r>
              <a:rPr lang="en-US" sz="2400">
                <a:latin typeface="Times New Roman" panose="02020603050405020304" charset="0"/>
                <a:cs typeface="Times New Roman" panose="02020603050405020304" charset="0"/>
              </a:rPr>
              <a:t>This lesion istermed epitheliated granuloma and if not treated, the epithelium will continue to proliferate in an attempt to wall off the source of irritation communicating from the apical foramen.</a:t>
            </a:r>
          </a:p>
          <a:p>
            <a:pPr>
              <a:lnSpc>
                <a:spcPct val="150000"/>
              </a:lnSpc>
            </a:pPr>
            <a:endParaRPr lang="en-US" sz="2400">
              <a:latin typeface="Times New Roman" panose="02020603050405020304" charset="0"/>
              <a:cs typeface="Times New Roman" panose="02020603050405020304" charset="0"/>
            </a:endParaRPr>
          </a:p>
          <a:p>
            <a:pPr>
              <a:lnSpc>
                <a:spcPct val="150000"/>
              </a:lnSpc>
            </a:pPr>
            <a:endParaRPr lang="en-US" sz="2400">
              <a:latin typeface="Times New Roman" panose="02020603050405020304" charset="0"/>
              <a:cs typeface="Times New Roman" panose="02020603050405020304" charset="0"/>
            </a:endParaRPr>
          </a:p>
          <a:p>
            <a:pPr>
              <a:lnSpc>
                <a:spcPct val="150000"/>
              </a:lnSpc>
            </a:pPr>
            <a:endParaRPr lang="en-US" sz="2400">
              <a:latin typeface="Times New Roman" panose="02020603050405020304" charset="0"/>
              <a:cs typeface="Times New Roman" panose="0202060305040502030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b="1">
                <a:latin typeface="Times New Roman" panose="02020603050405020304" charset="0"/>
                <a:cs typeface="Times New Roman" panose="02020603050405020304" charset="0"/>
              </a:rPr>
              <a:t>CHOLESTROL CRYSTALS</a:t>
            </a:r>
          </a:p>
        </p:txBody>
      </p:sp>
      <p:sp>
        <p:nvSpPr>
          <p:cNvPr id="3" name="Content Placeholder 2"/>
          <p:cNvSpPr>
            <a:spLocks noGrp="1"/>
          </p:cNvSpPr>
          <p:nvPr>
            <p:ph idx="1"/>
          </p:nvPr>
        </p:nvSpPr>
        <p:spPr/>
        <p:txBody>
          <a:bodyPr>
            <a:normAutofit/>
          </a:bodyPr>
          <a:lstStyle/>
          <a:p>
            <a:pPr>
              <a:lnSpc>
                <a:spcPct val="150000"/>
              </a:lnSpc>
            </a:pPr>
            <a:r>
              <a:rPr lang="en-IN" altLang="en-US" sz="2400">
                <a:latin typeface="Times New Roman" panose="02020603050405020304" charset="0"/>
                <a:cs typeface="Times New Roman" panose="02020603050405020304" charset="0"/>
              </a:rPr>
              <a:t>H</a:t>
            </a:r>
            <a:r>
              <a:rPr lang="en-US" sz="2400">
                <a:latin typeface="Times New Roman" panose="02020603050405020304" charset="0"/>
                <a:cs typeface="Times New Roman" panose="02020603050405020304" charset="0"/>
              </a:rPr>
              <a:t>istopathological finding</a:t>
            </a:r>
            <a:r>
              <a:rPr lang="en-IN" altLang="en-US" sz="2400">
                <a:latin typeface="Times New Roman" panose="02020603050405020304" charset="0"/>
                <a:cs typeface="Times New Roman" panose="02020603050405020304" charset="0"/>
              </a:rPr>
              <a:t>.</a:t>
            </a:r>
            <a:endParaRPr lang="en-US" sz="2400">
              <a:latin typeface="Times New Roman" panose="02020603050405020304" charset="0"/>
              <a:cs typeface="Times New Roman" panose="02020603050405020304" charset="0"/>
            </a:endParaRPr>
          </a:p>
          <a:p>
            <a:pPr>
              <a:lnSpc>
                <a:spcPct val="150000"/>
              </a:lnSpc>
            </a:pPr>
            <a:r>
              <a:rPr lang="en-US" sz="2400">
                <a:latin typeface="Times New Roman" panose="02020603050405020304" charset="0"/>
                <a:cs typeface="Times New Roman" panose="02020603050405020304" charset="0"/>
              </a:rPr>
              <a:t>cholesterol clefts in periapical disease </a:t>
            </a:r>
            <a:r>
              <a:rPr lang="en-IN" altLang="en-US" sz="2400">
                <a:latin typeface="Times New Roman" panose="02020603050405020304" charset="0"/>
                <a:cs typeface="Times New Roman" panose="02020603050405020304" charset="0"/>
              </a:rPr>
              <a:t>- </a:t>
            </a:r>
            <a:r>
              <a:rPr lang="en-US" sz="2400">
                <a:latin typeface="Times New Roman" panose="02020603050405020304" charset="0"/>
                <a:cs typeface="Times New Roman" panose="02020603050405020304" charset="0"/>
              </a:rPr>
              <a:t>18% to 44% </a:t>
            </a:r>
            <a:r>
              <a:rPr lang="en-IN" altLang="en-US" sz="2400">
                <a:latin typeface="Times New Roman" panose="02020603050405020304" charset="0"/>
                <a:cs typeface="Times New Roman" panose="02020603050405020304" charset="0"/>
              </a:rPr>
              <a:t>.</a:t>
            </a:r>
            <a:endParaRPr lang="en-US" sz="2400">
              <a:latin typeface="Times New Roman" panose="02020603050405020304" charset="0"/>
              <a:cs typeface="Times New Roman" panose="02020603050405020304" charset="0"/>
            </a:endParaRPr>
          </a:p>
          <a:p>
            <a:pPr>
              <a:lnSpc>
                <a:spcPct val="150000"/>
              </a:lnSpc>
            </a:pPr>
            <a:r>
              <a:rPr lang="en-IN" altLang="en-US" sz="2400">
                <a:latin typeface="Times New Roman" panose="02020603050405020304" charset="0"/>
                <a:cs typeface="Times New Roman" panose="02020603050405020304" charset="0"/>
              </a:rPr>
              <a:t>F</a:t>
            </a:r>
            <a:r>
              <a:rPr lang="en-US" sz="2400">
                <a:latin typeface="Times New Roman" panose="02020603050405020304" charset="0"/>
                <a:cs typeface="Times New Roman" panose="02020603050405020304" charset="0"/>
              </a:rPr>
              <a:t>ormed from cholesterol released by either disintegrating erythrocytes of stagnant blood vessels within the periapical lesion , lymphocytes, plasma cells, and macrophages that die in great numbers and disintegrate in chronic periapical lesions or by the circulating plasma lipids</a:t>
            </a:r>
            <a:r>
              <a:rPr lang="en-IN" altLang="en-US" sz="2400">
                <a:latin typeface="Times New Roman" panose="02020603050405020304" charset="0"/>
                <a:cs typeface="Times New Roman" panose="02020603050405020304" charset="0"/>
              </a:rPr>
              <a:t>.</a:t>
            </a:r>
            <a:endParaRPr lang="en-US" sz="2400">
              <a:latin typeface="Times New Roman" panose="02020603050405020304" charset="0"/>
              <a:cs typeface="Times New Roman" panose="02020603050405020304" charset="0"/>
            </a:endParaRPr>
          </a:p>
          <a:p>
            <a:pPr>
              <a:lnSpc>
                <a:spcPct val="150000"/>
              </a:lnSpc>
            </a:pPr>
            <a:endParaRPr lang="en-US" sz="2400">
              <a:latin typeface="Times New Roman" panose="02020603050405020304" charset="0"/>
              <a:cs typeface="Times New Roman" panose="020206030504050203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94971" y="609603"/>
            <a:ext cx="9260115" cy="1103091"/>
          </a:xfrm>
        </p:spPr>
        <p:txBody>
          <a:bodyPr>
            <a:normAutofit/>
          </a:bodyPr>
          <a:lstStyle/>
          <a:p>
            <a:r>
              <a:rPr lang="en-US" b="1" dirty="0">
                <a:solidFill>
                  <a:schemeClr val="tx1"/>
                </a:solidFill>
                <a:effectLst/>
                <a:latin typeface="Times New Roman" panose="02020603050405020304" pitchFamily="18" charset="0"/>
                <a:cs typeface="Times New Roman" panose="02020603050405020304" pitchFamily="18" charset="0"/>
              </a:rPr>
              <a:t>Specific learning Objectives </a:t>
            </a:r>
            <a:endParaRPr lang="en-US" sz="3100" b="1" dirty="0">
              <a:effectLst/>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59573920"/>
              </p:ext>
            </p:extLst>
          </p:nvPr>
        </p:nvGraphicFramePr>
        <p:xfrm>
          <a:off x="711201" y="2612570"/>
          <a:ext cx="10232570" cy="2003577"/>
        </p:xfrm>
        <a:graphic>
          <a:graphicData uri="http://schemas.openxmlformats.org/drawingml/2006/table">
            <a:tbl>
              <a:tblPr firstRow="1" bandRow="1">
                <a:tableStyleId>{5C22544A-7EE6-4342-B048-85BDC9FD1C3A}</a:tableStyleId>
              </a:tblPr>
              <a:tblGrid>
                <a:gridCol w="2700665">
                  <a:extLst>
                    <a:ext uri="{9D8B030D-6E8A-4147-A177-3AD203B41FA5}">
                      <a16:colId xmlns:a16="http://schemas.microsoft.com/office/drawing/2014/main" val="946123654"/>
                    </a:ext>
                  </a:extLst>
                </a:gridCol>
                <a:gridCol w="4459236">
                  <a:extLst>
                    <a:ext uri="{9D8B030D-6E8A-4147-A177-3AD203B41FA5}">
                      <a16:colId xmlns:a16="http://schemas.microsoft.com/office/drawing/2014/main" val="2411658997"/>
                    </a:ext>
                  </a:extLst>
                </a:gridCol>
                <a:gridCol w="3072669">
                  <a:extLst>
                    <a:ext uri="{9D8B030D-6E8A-4147-A177-3AD203B41FA5}">
                      <a16:colId xmlns:a16="http://schemas.microsoft.com/office/drawing/2014/main" val="3411213719"/>
                    </a:ext>
                  </a:extLst>
                </a:gridCol>
              </a:tblGrid>
              <a:tr h="454499">
                <a:tc>
                  <a:txBody>
                    <a:bodyPr/>
                    <a:lstStyle/>
                    <a:p>
                      <a:r>
                        <a:rPr lang="en-US" dirty="0"/>
                        <a:t>Core areas* </a:t>
                      </a:r>
                    </a:p>
                  </a:txBody>
                  <a:tcPr/>
                </a:tc>
                <a:tc>
                  <a:txBody>
                    <a:bodyPr/>
                    <a:lstStyle/>
                    <a:p>
                      <a:r>
                        <a:rPr lang="en-US" dirty="0"/>
                        <a:t>Domain</a:t>
                      </a:r>
                      <a:r>
                        <a:rPr lang="en-US" baseline="0" dirty="0"/>
                        <a:t> **</a:t>
                      </a:r>
                      <a:endParaRPr lang="en-US" dirty="0"/>
                    </a:p>
                  </a:txBody>
                  <a:tcPr/>
                </a:tc>
                <a:tc>
                  <a:txBody>
                    <a:bodyPr/>
                    <a:lstStyle/>
                    <a:p>
                      <a:r>
                        <a:rPr lang="en-US" dirty="0"/>
                        <a:t>Category #</a:t>
                      </a:r>
                    </a:p>
                  </a:txBody>
                  <a:tcPr/>
                </a:tc>
                <a:extLst>
                  <a:ext uri="{0D108BD9-81ED-4DB2-BD59-A6C34878D82A}">
                    <a16:rowId xmlns:a16="http://schemas.microsoft.com/office/drawing/2014/main" val="868424398"/>
                  </a:ext>
                </a:extLst>
              </a:tr>
              <a:tr h="454499">
                <a:tc>
                  <a:txBody>
                    <a:bodyPr/>
                    <a:lstStyle/>
                    <a:p>
                      <a:r>
                        <a:rPr lang="en-US" dirty="0"/>
                        <a:t>Contributing factors </a:t>
                      </a:r>
                    </a:p>
                  </a:txBody>
                  <a:tcPr/>
                </a:tc>
                <a:tc>
                  <a:txBody>
                    <a:bodyPr/>
                    <a:lstStyle/>
                    <a:p>
                      <a:r>
                        <a:rPr lang="en-US" dirty="0"/>
                        <a:t>COGNITIVE</a:t>
                      </a:r>
                    </a:p>
                  </a:txBody>
                  <a:tcPr/>
                </a:tc>
                <a:tc>
                  <a:txBody>
                    <a:bodyPr/>
                    <a:lstStyle/>
                    <a:p>
                      <a:r>
                        <a:rPr lang="en-US" dirty="0"/>
                        <a:t>MUST NOW</a:t>
                      </a:r>
                    </a:p>
                  </a:txBody>
                  <a:tcPr/>
                </a:tc>
                <a:extLst>
                  <a:ext uri="{0D108BD9-81ED-4DB2-BD59-A6C34878D82A}">
                    <a16:rowId xmlns:a16="http://schemas.microsoft.com/office/drawing/2014/main" val="3586572506"/>
                  </a:ext>
                </a:extLst>
              </a:tr>
              <a:tr h="454499">
                <a:tc>
                  <a:txBody>
                    <a:bodyPr/>
                    <a:lstStyle/>
                    <a:p>
                      <a:r>
                        <a:rPr lang="en-US" dirty="0"/>
                        <a:t>Charcot </a:t>
                      </a:r>
                      <a:r>
                        <a:rPr lang="en-US" dirty="0" err="1"/>
                        <a:t>lyden</a:t>
                      </a:r>
                      <a:r>
                        <a:rPr lang="en-US" dirty="0"/>
                        <a:t> crystals </a:t>
                      </a:r>
                    </a:p>
                  </a:txBody>
                  <a:tcPr/>
                </a:tc>
                <a:tc>
                  <a:txBody>
                    <a:bodyPr/>
                    <a:lstStyle/>
                    <a:p>
                      <a:r>
                        <a:rPr lang="en-US" dirty="0"/>
                        <a:t>PSYCHOMOTOR</a:t>
                      </a:r>
                    </a:p>
                  </a:txBody>
                  <a:tcPr/>
                </a:tc>
                <a:tc>
                  <a:txBody>
                    <a:bodyPr/>
                    <a:lstStyle/>
                    <a:p>
                      <a:r>
                        <a:rPr lang="en-US" dirty="0"/>
                        <a:t>NICE TO KNOW</a:t>
                      </a:r>
                    </a:p>
                  </a:txBody>
                  <a:tcPr/>
                </a:tc>
                <a:extLst>
                  <a:ext uri="{0D108BD9-81ED-4DB2-BD59-A6C34878D82A}">
                    <a16:rowId xmlns:a16="http://schemas.microsoft.com/office/drawing/2014/main" val="2359924706"/>
                  </a:ext>
                </a:extLst>
              </a:tr>
              <a:tr h="454499">
                <a:tc>
                  <a:txBody>
                    <a:bodyPr/>
                    <a:lstStyle/>
                    <a:p>
                      <a:r>
                        <a:rPr lang="en-US" dirty="0"/>
                        <a:t>Inadequate endodontic treatment </a:t>
                      </a:r>
                    </a:p>
                  </a:txBody>
                  <a:tcPr/>
                </a:tc>
                <a:tc>
                  <a:txBody>
                    <a:bodyPr/>
                    <a:lstStyle/>
                    <a:p>
                      <a:r>
                        <a:rPr lang="en-US" dirty="0"/>
                        <a:t>AFFECTIVE</a:t>
                      </a:r>
                    </a:p>
                  </a:txBody>
                  <a:tcPr/>
                </a:tc>
                <a:tc>
                  <a:txBody>
                    <a:bodyPr/>
                    <a:lstStyle/>
                    <a:p>
                      <a:r>
                        <a:rPr lang="en-US" dirty="0"/>
                        <a:t>DESIRE TO KNOW</a:t>
                      </a:r>
                    </a:p>
                  </a:txBody>
                  <a:tcPr/>
                </a:tc>
                <a:extLst>
                  <a:ext uri="{0D108BD9-81ED-4DB2-BD59-A6C34878D82A}">
                    <a16:rowId xmlns:a16="http://schemas.microsoft.com/office/drawing/2014/main" val="2577297493"/>
                  </a:ext>
                </a:extLst>
              </a:tr>
            </a:tbl>
          </a:graphicData>
        </a:graphic>
      </p:graphicFrame>
      <p:sp>
        <p:nvSpPr>
          <p:cNvPr id="4" name="Rectangle 3"/>
          <p:cNvSpPr/>
          <p:nvPr/>
        </p:nvSpPr>
        <p:spPr>
          <a:xfrm>
            <a:off x="1175656" y="1878767"/>
            <a:ext cx="9797143"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At the end of this presentation the learner is expected to know ;</a:t>
            </a:r>
            <a:endParaRPr lang="en-US" sz="2800" dirty="0"/>
          </a:p>
        </p:txBody>
      </p:sp>
      <p:sp>
        <p:nvSpPr>
          <p:cNvPr id="5" name="Slide Number Placeholder 4"/>
          <p:cNvSpPr>
            <a:spLocks noGrp="1"/>
          </p:cNvSpPr>
          <p:nvPr>
            <p:ph type="sldNum" sz="quarter" idx="12"/>
          </p:nvPr>
        </p:nvSpPr>
        <p:spPr/>
        <p:txBody>
          <a:bodyPr/>
          <a:lstStyle/>
          <a:p>
            <a:fld id="{72795863-2509-495E-A4D3-2D1EB08AA326}" type="slidenum">
              <a:rPr lang="en-US" smtClean="0"/>
              <a:t>2</a:t>
            </a:fld>
            <a:endParaRPr lang="en-US"/>
          </a:p>
        </p:txBody>
      </p:sp>
    </p:spTree>
    <p:extLst>
      <p:ext uri="{BB962C8B-B14F-4D97-AF65-F5344CB8AC3E}">
        <p14:creationId xmlns:p14="http://schemas.microsoft.com/office/powerpoint/2010/main" val="3994717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50000"/>
              </a:lnSpc>
            </a:pPr>
            <a:r>
              <a:rPr lang="en-IN" altLang="en-US" sz="2400">
                <a:latin typeface="Times New Roman" panose="02020603050405020304" charset="0"/>
                <a:cs typeface="Times New Roman" panose="02020603050405020304" charset="0"/>
              </a:rPr>
              <a:t>Induce foreign body reaction.</a:t>
            </a:r>
          </a:p>
          <a:p>
            <a:pPr>
              <a:lnSpc>
                <a:spcPct val="150000"/>
              </a:lnSpc>
            </a:pPr>
            <a:r>
              <a:rPr lang="en-IN" altLang="en-US" sz="2400">
                <a:latin typeface="Times New Roman" panose="02020603050405020304" charset="0"/>
                <a:cs typeface="Times New Roman" panose="02020603050405020304" charset="0"/>
              </a:rPr>
              <a:t>A</a:t>
            </a:r>
            <a:r>
              <a:rPr lang="en-US" sz="2400">
                <a:latin typeface="Times New Roman" panose="02020603050405020304" charset="0"/>
                <a:cs typeface="Times New Roman" panose="02020603050405020304" charset="0"/>
              </a:rPr>
              <a:t>ccumulation of cholesterol crystals in inflamed periapical tissues  </a:t>
            </a:r>
            <a:r>
              <a:rPr lang="en-IN" altLang="en-US" sz="2400">
                <a:latin typeface="Times New Roman" panose="02020603050405020304" charset="0"/>
                <a:cs typeface="Times New Roman" panose="02020603050405020304" charset="0"/>
              </a:rPr>
              <a:t>-</a:t>
            </a:r>
            <a:r>
              <a:rPr lang="en-US" sz="2400">
                <a:latin typeface="Times New Roman" panose="02020603050405020304" charset="0"/>
                <a:cs typeface="Times New Roman" panose="02020603050405020304" charset="0"/>
              </a:rPr>
              <a:t>cause failure of endodontic therapy</a:t>
            </a:r>
            <a:r>
              <a:rPr lang="en-IN" altLang="en-US" sz="2400">
                <a:latin typeface="Times New Roman" panose="02020603050405020304" charset="0"/>
                <a:cs typeface="Times New Roman" panose="02020603050405020304" charset="0"/>
              </a:rPr>
              <a:t>.</a:t>
            </a:r>
          </a:p>
          <a:p>
            <a:pPr marL="0" indent="0">
              <a:lnSpc>
                <a:spcPct val="150000"/>
              </a:lnSpc>
              <a:buNone/>
            </a:pPr>
            <a:r>
              <a:rPr lang="en-IN" altLang="en-US" sz="1800">
                <a:latin typeface="Times New Roman" panose="02020603050405020304" charset="0"/>
                <a:cs typeface="Times New Roman" panose="02020603050405020304" charset="0"/>
              </a:rPr>
              <a:t>   </a:t>
            </a:r>
            <a:r>
              <a:rPr lang="en-IN" altLang="en-US" sz="1800">
                <a:solidFill>
                  <a:srgbClr val="FF0000"/>
                </a:solidFill>
                <a:latin typeface="Times New Roman" panose="02020603050405020304" charset="0"/>
                <a:cs typeface="Times New Roman" panose="02020603050405020304" charset="0"/>
              </a:rPr>
              <a:t>    </a:t>
            </a:r>
          </a:p>
          <a:p>
            <a:pPr marL="0" indent="0">
              <a:lnSpc>
                <a:spcPct val="150000"/>
              </a:lnSpc>
              <a:buNone/>
            </a:pPr>
            <a:endParaRPr lang="en-IN" altLang="en-US" sz="1800">
              <a:solidFill>
                <a:srgbClr val="FF0000"/>
              </a:solidFill>
              <a:latin typeface="Times New Roman" panose="02020603050405020304" charset="0"/>
              <a:cs typeface="Times New Roman" panose="02020603050405020304" charset="0"/>
            </a:endParaRPr>
          </a:p>
          <a:p>
            <a:pPr marL="0" indent="0">
              <a:lnSpc>
                <a:spcPct val="150000"/>
              </a:lnSpc>
              <a:buNone/>
            </a:pPr>
            <a:r>
              <a:rPr lang="en-IN" altLang="en-US" sz="1800">
                <a:solidFill>
                  <a:srgbClr val="FF0000"/>
                </a:solidFill>
                <a:latin typeface="Times New Roman" panose="02020603050405020304" charset="0"/>
                <a:cs typeface="Times New Roman" panose="02020603050405020304" charset="0"/>
              </a:rPr>
              <a:t>  Nair PNR. Cholesterol as an aetiological agent in endodontic failures- a review. Aust Endod J 1999: 25:19–26.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b="1">
                <a:latin typeface="Times New Roman" panose="02020603050405020304" charset="0"/>
                <a:cs typeface="Times New Roman" panose="02020603050405020304" charset="0"/>
              </a:rPr>
              <a:t>RUSSEL BODIES</a:t>
            </a:r>
          </a:p>
        </p:txBody>
      </p:sp>
      <p:sp>
        <p:nvSpPr>
          <p:cNvPr id="3" name="Content Placeholder 2"/>
          <p:cNvSpPr>
            <a:spLocks noGrp="1"/>
          </p:cNvSpPr>
          <p:nvPr>
            <p:ph idx="1"/>
          </p:nvPr>
        </p:nvSpPr>
        <p:spPr/>
        <p:txBody>
          <a:bodyPr>
            <a:normAutofit/>
          </a:bodyPr>
          <a:lstStyle/>
          <a:p>
            <a:pPr>
              <a:lnSpc>
                <a:spcPct val="150000"/>
              </a:lnSpc>
            </a:pPr>
            <a:r>
              <a:rPr lang="en-US" sz="2400">
                <a:latin typeface="Times New Roman" panose="02020603050405020304" charset="0"/>
                <a:cs typeface="Times New Roman" panose="02020603050405020304" charset="0"/>
              </a:rPr>
              <a:t> </a:t>
            </a:r>
            <a:r>
              <a:rPr lang="en-IN" altLang="en-US" sz="2400">
                <a:latin typeface="Times New Roman" panose="02020603050405020304" charset="0"/>
                <a:cs typeface="Times New Roman" panose="02020603050405020304" charset="0"/>
              </a:rPr>
              <a:t>S</a:t>
            </a:r>
            <a:r>
              <a:rPr lang="en-US" sz="2400">
                <a:latin typeface="Times New Roman" panose="02020603050405020304" charset="0"/>
                <a:cs typeface="Times New Roman" panose="02020603050405020304" charset="0"/>
              </a:rPr>
              <a:t>mall, spherical accumulations of an eosinophilic substance found within or near plasma cells and other lymphoid cells.</a:t>
            </a:r>
          </a:p>
          <a:p>
            <a:pPr>
              <a:lnSpc>
                <a:spcPct val="150000"/>
              </a:lnSpc>
            </a:pPr>
            <a:r>
              <a:rPr lang="en-IN" altLang="en-US" sz="2400">
                <a:latin typeface="Times New Roman" panose="02020603050405020304" charset="0"/>
                <a:cs typeface="Times New Roman" panose="02020603050405020304" charset="0"/>
              </a:rPr>
              <a:t>Present in </a:t>
            </a:r>
            <a:r>
              <a:rPr lang="en-US" sz="2400">
                <a:latin typeface="Times New Roman" panose="02020603050405020304" charset="0"/>
                <a:cs typeface="Times New Roman" panose="02020603050405020304" charset="0"/>
              </a:rPr>
              <a:t> 80% of periradicular lesions. </a:t>
            </a:r>
          </a:p>
          <a:p>
            <a:pPr>
              <a:lnSpc>
                <a:spcPct val="150000"/>
              </a:lnSpc>
            </a:pPr>
            <a:r>
              <a:rPr lang="en-IN" altLang="en-US" sz="2400">
                <a:latin typeface="Times New Roman" panose="02020603050405020304" charset="0"/>
                <a:cs typeface="Times New Roman" panose="02020603050405020304" charset="0"/>
              </a:rPr>
              <a:t>S</a:t>
            </a:r>
            <a:r>
              <a:rPr lang="en-US" sz="2400">
                <a:latin typeface="Times New Roman" panose="02020603050405020304" charset="0"/>
                <a:cs typeface="Times New Roman" panose="02020603050405020304" charset="0"/>
              </a:rPr>
              <a:t>ynthesis of excessive amounts of normal secretory protein in certain plasma cells engaged in active synthesis of immunoglobulines.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b="1">
                <a:latin typeface="Times New Roman" panose="02020603050405020304" charset="0"/>
                <a:cs typeface="Times New Roman" panose="02020603050405020304" charset="0"/>
              </a:rPr>
              <a:t>RUSHTON HYALINE BODIES</a:t>
            </a:r>
          </a:p>
        </p:txBody>
      </p:sp>
      <p:sp>
        <p:nvSpPr>
          <p:cNvPr id="3" name="Content Placeholder 2"/>
          <p:cNvSpPr>
            <a:spLocks noGrp="1"/>
          </p:cNvSpPr>
          <p:nvPr>
            <p:ph idx="1"/>
          </p:nvPr>
        </p:nvSpPr>
        <p:spPr/>
        <p:txBody>
          <a:bodyPr>
            <a:normAutofit/>
          </a:bodyPr>
          <a:lstStyle/>
          <a:p>
            <a:pPr>
              <a:lnSpc>
                <a:spcPct val="150000"/>
              </a:lnSpc>
            </a:pPr>
            <a:r>
              <a:rPr lang="en-IN" altLang="en-US" sz="2400">
                <a:latin typeface="Times New Roman" panose="02020603050405020304" charset="0"/>
                <a:cs typeface="Times New Roman" panose="02020603050405020304" charset="0"/>
              </a:rPr>
              <a:t>F</a:t>
            </a:r>
            <a:r>
              <a:rPr lang="en-US" sz="2400">
                <a:latin typeface="Times New Roman" panose="02020603050405020304" charset="0"/>
                <a:cs typeface="Times New Roman" panose="02020603050405020304" charset="0"/>
              </a:rPr>
              <a:t>eature unique to some odontogenic cysts. </a:t>
            </a:r>
          </a:p>
          <a:p>
            <a:pPr>
              <a:lnSpc>
                <a:spcPct val="150000"/>
              </a:lnSpc>
            </a:pPr>
            <a:r>
              <a:rPr lang="en-IN" altLang="en-US" sz="2400">
                <a:latin typeface="Times New Roman" panose="02020603050405020304" charset="0"/>
                <a:cs typeface="Times New Roman" panose="02020603050405020304" charset="0"/>
              </a:rPr>
              <a:t>F</a:t>
            </a:r>
            <a:r>
              <a:rPr lang="en-US" sz="2400">
                <a:latin typeface="Times New Roman" panose="02020603050405020304" charset="0"/>
                <a:cs typeface="Times New Roman" panose="02020603050405020304" charset="0"/>
              </a:rPr>
              <a:t>requency varies from 2.6% to 9.5% </a:t>
            </a:r>
            <a:r>
              <a:rPr lang="en-IN" altLang="en-US" sz="2400">
                <a:latin typeface="Times New Roman" panose="02020603050405020304" charset="0"/>
                <a:cs typeface="Times New Roman" panose="02020603050405020304" charset="0"/>
              </a:rPr>
              <a:t>.</a:t>
            </a:r>
            <a:endParaRPr lang="en-US" sz="2400">
              <a:latin typeface="Times New Roman" panose="02020603050405020304" charset="0"/>
              <a:cs typeface="Times New Roman" panose="02020603050405020304" charset="0"/>
            </a:endParaRPr>
          </a:p>
          <a:p>
            <a:pPr>
              <a:lnSpc>
                <a:spcPct val="150000"/>
              </a:lnSpc>
            </a:pPr>
            <a:r>
              <a:rPr lang="en-IN" altLang="en-US" sz="2400">
                <a:latin typeface="Times New Roman" panose="02020603050405020304" charset="0"/>
                <a:cs typeface="Times New Roman" panose="02020603050405020304" charset="0"/>
              </a:rPr>
              <a:t>A</a:t>
            </a:r>
            <a:r>
              <a:rPr lang="en-US" sz="2400">
                <a:latin typeface="Times New Roman" panose="02020603050405020304" charset="0"/>
                <a:cs typeface="Times New Roman" panose="02020603050405020304" charset="0"/>
              </a:rPr>
              <a:t>ppear either within the epithelial lining or the cyst lume</a:t>
            </a:r>
            <a:r>
              <a:rPr lang="en-IN" altLang="en-US" sz="2400">
                <a:latin typeface="Times New Roman" panose="02020603050405020304" charset="0"/>
                <a:cs typeface="Times New Roman" panose="02020603050405020304" charset="0"/>
              </a:rPr>
              <a:t>n.</a:t>
            </a:r>
          </a:p>
          <a:p>
            <a:pPr>
              <a:lnSpc>
                <a:spcPct val="150000"/>
              </a:lnSpc>
            </a:pPr>
            <a:r>
              <a:rPr lang="en-IN" altLang="en-US" sz="2400">
                <a:latin typeface="Times New Roman" panose="02020603050405020304" charset="0"/>
                <a:cs typeface="Times New Roman" panose="02020603050405020304" charset="0"/>
              </a:rPr>
              <a:t>L</a:t>
            </a:r>
            <a:r>
              <a:rPr lang="en-US" sz="2400">
                <a:latin typeface="Times New Roman" panose="02020603050405020304" charset="0"/>
                <a:cs typeface="Times New Roman" panose="02020603050405020304" charset="0"/>
              </a:rPr>
              <a:t>inear (straight or curved),irregular, rounded, and polycyclic structures, or they may appear granular.</a:t>
            </a:r>
          </a:p>
          <a:p>
            <a:pPr>
              <a:lnSpc>
                <a:spcPct val="150000"/>
              </a:lnSpc>
            </a:pPr>
            <a:endParaRPr lang="en-US" sz="2400">
              <a:latin typeface="Times New Roman" panose="02020603050405020304" charset="0"/>
              <a:cs typeface="Times New Roman" panose="020206030504050203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l">
              <a:lnSpc>
                <a:spcPct val="150000"/>
              </a:lnSpc>
              <a:buFont typeface="Arial" panose="020B0604020202020204" pitchFamily="34" charset="0"/>
              <a:buChar char="•"/>
            </a:pPr>
            <a:r>
              <a:rPr lang="en-US" sz="2400">
                <a:latin typeface="Times New Roman" panose="02020603050405020304" charset="0"/>
                <a:cs typeface="Times New Roman" panose="02020603050405020304" charset="0"/>
                <a:sym typeface="+mn-ea"/>
              </a:rPr>
              <a:t>keratinous in nature </a:t>
            </a:r>
            <a:r>
              <a:rPr lang="en-IN" altLang="en-US" sz="2400">
                <a:latin typeface="Times New Roman" panose="02020603050405020304" charset="0"/>
                <a:cs typeface="Times New Roman" panose="02020603050405020304" charset="0"/>
                <a:sym typeface="+mn-ea"/>
              </a:rPr>
              <a:t>,</a:t>
            </a:r>
            <a:r>
              <a:rPr lang="en-US" sz="2400">
                <a:latin typeface="Times New Roman" panose="02020603050405020304" charset="0"/>
                <a:cs typeface="Times New Roman" panose="02020603050405020304" charset="0"/>
                <a:sym typeface="+mn-ea"/>
              </a:rPr>
              <a:t>of hematogenous origin, a specialized secretory product of odontogenic epithelium , or degenerated red blood cells</a:t>
            </a:r>
            <a:r>
              <a:rPr lang="en-IN" altLang="en-US" sz="2400">
                <a:latin typeface="Times New Roman" panose="02020603050405020304" charset="0"/>
                <a:cs typeface="Times New Roman" panose="02020603050405020304" charset="0"/>
                <a:sym typeface="+mn-ea"/>
              </a:rPr>
              <a:t>.</a:t>
            </a:r>
            <a:endParaRPr lang="en-US" sz="2400">
              <a:latin typeface="Times New Roman" panose="02020603050405020304" charset="0"/>
              <a:cs typeface="Times New Roman" panose="02020603050405020304" charset="0"/>
            </a:endParaRPr>
          </a:p>
          <a:p>
            <a:pPr algn="l">
              <a:lnSpc>
                <a:spcPct val="150000"/>
              </a:lnSpc>
              <a:buFont typeface="Arial" panose="020B0604020202020204" pitchFamily="34" charset="0"/>
              <a:buChar char="•"/>
            </a:pPr>
            <a:endParaRPr lang="en-US" sz="2400">
              <a:latin typeface="Times New Roman" panose="02020603050405020304" charset="0"/>
              <a:cs typeface="Times New Roman" panose="020206030504050203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b="1">
                <a:latin typeface="Times New Roman" panose="02020603050405020304" charset="0"/>
                <a:cs typeface="Times New Roman" panose="02020603050405020304" charset="0"/>
              </a:rPr>
              <a:t>CHARCOL LAYDEN CRYSTALS</a:t>
            </a:r>
          </a:p>
        </p:txBody>
      </p:sp>
      <p:sp>
        <p:nvSpPr>
          <p:cNvPr id="3" name="Content Placeholder 2"/>
          <p:cNvSpPr>
            <a:spLocks noGrp="1"/>
          </p:cNvSpPr>
          <p:nvPr>
            <p:ph idx="1"/>
          </p:nvPr>
        </p:nvSpPr>
        <p:spPr/>
        <p:txBody>
          <a:bodyPr>
            <a:normAutofit/>
          </a:bodyPr>
          <a:lstStyle/>
          <a:p>
            <a:pPr>
              <a:lnSpc>
                <a:spcPct val="150000"/>
              </a:lnSpc>
            </a:pPr>
            <a:r>
              <a:rPr lang="en-US" sz="2400">
                <a:latin typeface="Times New Roman" panose="02020603050405020304" charset="0"/>
                <a:cs typeface="Times New Roman" panose="02020603050405020304" charset="0"/>
              </a:rPr>
              <a:t> </a:t>
            </a:r>
            <a:r>
              <a:rPr lang="en-IN" altLang="en-US" sz="2400">
                <a:latin typeface="Times New Roman" panose="02020603050405020304" charset="0"/>
                <a:cs typeface="Times New Roman" panose="02020603050405020304" charset="0"/>
              </a:rPr>
              <a:t>N</a:t>
            </a:r>
            <a:r>
              <a:rPr lang="en-US" sz="2400">
                <a:latin typeface="Times New Roman" panose="02020603050405020304" charset="0"/>
                <a:cs typeface="Times New Roman" panose="02020603050405020304" charset="0"/>
              </a:rPr>
              <a:t>aturally occurring hexagonal bi pyramidal crystals derived from the intracellular granules of eosinophils and basophils.</a:t>
            </a:r>
          </a:p>
          <a:p>
            <a:pPr>
              <a:lnSpc>
                <a:spcPct val="150000"/>
              </a:lnSpc>
            </a:pPr>
            <a:r>
              <a:rPr lang="en-US" sz="2400">
                <a:latin typeface="Times New Roman" panose="02020603050405020304" charset="0"/>
                <a:cs typeface="Times New Roman" panose="02020603050405020304" charset="0"/>
              </a:rPr>
              <a:t> </a:t>
            </a:r>
            <a:r>
              <a:rPr lang="en-IN" altLang="en-US" sz="2400">
                <a:latin typeface="Times New Roman" panose="02020603050405020304" charset="0"/>
                <a:cs typeface="Times New Roman" panose="02020603050405020304" charset="0"/>
              </a:rPr>
              <a:t>A</a:t>
            </a:r>
            <a:r>
              <a:rPr lang="en-US" sz="2400">
                <a:latin typeface="Times New Roman" panose="02020603050405020304" charset="0"/>
                <a:cs typeface="Times New Roman" panose="02020603050405020304" charset="0"/>
              </a:rPr>
              <a:t>ssociated with increased numbers of peripheral blood or tissue eosinophils in parasitic, allergic, neoplastic, and inflammatory diseases</a:t>
            </a:r>
            <a:r>
              <a:rPr lang="en-IN" altLang="en-US" sz="2400">
                <a:latin typeface="Times New Roman" panose="02020603050405020304" charset="0"/>
                <a:cs typeface="Times New Roman" panose="02020603050405020304" charset="0"/>
              </a:rPr>
              <a:t>.</a:t>
            </a:r>
          </a:p>
          <a:p>
            <a:pPr>
              <a:lnSpc>
                <a:spcPct val="150000"/>
              </a:lnSpc>
            </a:pPr>
            <a:r>
              <a:rPr lang="en-US" sz="2400">
                <a:latin typeface="Times New Roman" panose="02020603050405020304" charset="0"/>
                <a:cs typeface="Times New Roman" panose="02020603050405020304" charset="0"/>
              </a:rPr>
              <a:t> Activated macrophages </a:t>
            </a:r>
            <a:r>
              <a:rPr lang="en-IN" altLang="en-US" sz="2400">
                <a:latin typeface="Times New Roman" panose="02020603050405020304" charset="0"/>
                <a:cs typeface="Times New Roman" panose="02020603050405020304" charset="0"/>
              </a:rPr>
              <a:t>-</a:t>
            </a:r>
            <a:r>
              <a:rPr lang="en-US" sz="2400">
                <a:latin typeface="Times New Roman" panose="02020603050405020304" charset="0"/>
                <a:cs typeface="Times New Roman" panose="02020603050405020304" charset="0"/>
              </a:rPr>
              <a:t>important role in the formation of Charcot–</a:t>
            </a:r>
            <a:r>
              <a:rPr lang="en-IN" altLang="en-US" sz="2400">
                <a:latin typeface="Times New Roman" panose="02020603050405020304" charset="0"/>
                <a:cs typeface="Times New Roman" panose="02020603050405020304" charset="0"/>
              </a:rPr>
              <a:t>layden crystals.</a:t>
            </a:r>
            <a:endParaRPr lang="en-US" sz="2400">
              <a:latin typeface="Times New Roman" panose="02020603050405020304" charset="0"/>
              <a:cs typeface="Times New Roman" panose="02020603050405020304" charset="0"/>
            </a:endParaRPr>
          </a:p>
          <a:p>
            <a:pPr>
              <a:lnSpc>
                <a:spcPct val="150000"/>
              </a:lnSpc>
            </a:pPr>
            <a:endParaRPr lang="en-US" sz="2400">
              <a:latin typeface="Times New Roman" panose="02020603050405020304" charset="0"/>
              <a:cs typeface="Times New Roman" panose="0202060305040502030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150000"/>
              </a:lnSpc>
            </a:pPr>
            <a:r>
              <a:rPr lang="en-IN" altLang="en-US" sz="2400">
                <a:latin typeface="Times New Roman" panose="02020603050405020304" charset="0"/>
                <a:cs typeface="Times New Roman" panose="02020603050405020304" charset="0"/>
              </a:rPr>
              <a:t>It </a:t>
            </a:r>
            <a:r>
              <a:rPr lang="en-US" sz="2400">
                <a:latin typeface="Times New Roman" panose="02020603050405020304" charset="0"/>
                <a:cs typeface="Times New Roman" panose="02020603050405020304" charset="0"/>
              </a:rPr>
              <a:t>can be detected within a periapical lesion that failed to resolve after conventional endodontic treatment </a:t>
            </a:r>
            <a:r>
              <a:rPr lang="en-IN" altLang="en-US" sz="2400">
                <a:latin typeface="Times New Roman" panose="02020603050405020304" charset="0"/>
                <a:cs typeface="Times New Roman" panose="02020603050405020304" charset="0"/>
              </a:rPr>
              <a:t>.</a:t>
            </a:r>
          </a:p>
          <a:p>
            <a:pPr>
              <a:lnSpc>
                <a:spcPct val="150000"/>
              </a:lnSpc>
            </a:pPr>
            <a:endParaRPr lang="en-US" sz="2400">
              <a:latin typeface="Times New Roman" panose="02020603050405020304" charset="0"/>
              <a:cs typeface="Times New Roman" panose="0202060305040502030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4" name="Content Placeholder 3" descr="Capture"/>
          <p:cNvPicPr>
            <a:picLocks noGrp="1" noChangeAspect="1"/>
          </p:cNvPicPr>
          <p:nvPr>
            <p:ph sz="half" idx="1"/>
          </p:nvPr>
        </p:nvPicPr>
        <p:blipFill>
          <a:blip r:embed="rId2"/>
          <a:stretch>
            <a:fillRect/>
          </a:stretch>
        </p:blipFill>
        <p:spPr>
          <a:xfrm>
            <a:off x="2865307" y="2011363"/>
            <a:ext cx="1810010" cy="3448050"/>
          </a:xfrm>
          <a:prstGeom prst="rect">
            <a:avLst/>
          </a:prstGeom>
        </p:spPr>
      </p:pic>
      <p:pic>
        <p:nvPicPr>
          <p:cNvPr id="5" name="Content Placeholder 4" descr="Capture"/>
          <p:cNvPicPr>
            <a:picLocks noGrp="1" noChangeAspect="1"/>
          </p:cNvPicPr>
          <p:nvPr>
            <p:ph sz="half" idx="2"/>
          </p:nvPr>
        </p:nvPicPr>
        <p:blipFill>
          <a:blip r:embed="rId3"/>
          <a:stretch>
            <a:fillRect/>
          </a:stretch>
        </p:blipFill>
        <p:spPr>
          <a:xfrm>
            <a:off x="5098415" y="3091180"/>
            <a:ext cx="5384165" cy="160655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b="1">
                <a:latin typeface="Times New Roman" panose="02020603050405020304" charset="0"/>
                <a:cs typeface="Times New Roman" panose="02020603050405020304" charset="0"/>
              </a:rPr>
              <a:t>CONTRIBUTING FACTORS</a:t>
            </a:r>
          </a:p>
        </p:txBody>
      </p:sp>
      <p:sp>
        <p:nvSpPr>
          <p:cNvPr id="3" name="Content Placeholder 2"/>
          <p:cNvSpPr>
            <a:spLocks noGrp="1"/>
          </p:cNvSpPr>
          <p:nvPr>
            <p:ph idx="1"/>
          </p:nvPr>
        </p:nvSpPr>
        <p:spPr/>
        <p:txBody>
          <a:bodyPr/>
          <a:lstStyle/>
          <a:p>
            <a:r>
              <a:rPr lang="en-IN" altLang="en-US" sz="2400">
                <a:latin typeface="Times New Roman" panose="02020603050405020304" charset="0"/>
                <a:cs typeface="Times New Roman" panose="02020603050405020304" charset="0"/>
              </a:rPr>
              <a:t>Inadequate endodontic treatment</a:t>
            </a:r>
          </a:p>
          <a:p>
            <a:r>
              <a:rPr lang="en-IN" altLang="en-US" sz="2400">
                <a:latin typeface="Times New Roman" panose="02020603050405020304" charset="0"/>
                <a:cs typeface="Times New Roman" panose="02020603050405020304" charset="0"/>
              </a:rPr>
              <a:t>Coronal leakage</a:t>
            </a:r>
          </a:p>
          <a:p>
            <a:r>
              <a:rPr lang="en-IN" altLang="en-US" sz="2400">
                <a:latin typeface="Times New Roman" panose="02020603050405020304" charset="0"/>
                <a:cs typeface="Times New Roman" panose="02020603050405020304" charset="0"/>
              </a:rPr>
              <a:t>Traumatic injuries</a:t>
            </a:r>
          </a:p>
          <a:p>
            <a:r>
              <a:rPr lang="en-IN" altLang="en-US" sz="2400">
                <a:latin typeface="Times New Roman" panose="02020603050405020304" charset="0"/>
                <a:cs typeface="Times New Roman" panose="02020603050405020304" charset="0"/>
              </a:rPr>
              <a:t>Resorptions</a:t>
            </a:r>
          </a:p>
          <a:p>
            <a:r>
              <a:rPr lang="en-IN" altLang="en-US" sz="2400">
                <a:latin typeface="Times New Roman" panose="02020603050405020304" charset="0"/>
                <a:cs typeface="Times New Roman" panose="02020603050405020304" charset="0"/>
              </a:rPr>
              <a:t>Root perforation</a:t>
            </a:r>
          </a:p>
          <a:p>
            <a:r>
              <a:rPr lang="en-IN" altLang="en-US" sz="2400">
                <a:latin typeface="Times New Roman" panose="02020603050405020304" charset="0"/>
                <a:cs typeface="Times New Roman" panose="02020603050405020304" charset="0"/>
              </a:rPr>
              <a:t>Developmental malformations </a:t>
            </a:r>
          </a:p>
          <a:p>
            <a:endParaRPr lang="en-IN" altLang="en-US" sz="2400">
              <a:latin typeface="Times New Roman" panose="02020603050405020304" charset="0"/>
              <a:cs typeface="Times New Roman" panose="0202060305040502030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altLang="en-US" sz="2800" b="1">
                <a:latin typeface="Times New Roman" panose="02020603050405020304" charset="0"/>
                <a:cs typeface="Times New Roman" panose="02020603050405020304" charset="0"/>
              </a:rPr>
              <a:t>INADEQUATE ENDODONTIC TREATMENT</a:t>
            </a:r>
          </a:p>
        </p:txBody>
      </p:sp>
      <p:sp>
        <p:nvSpPr>
          <p:cNvPr id="3" name="Content Placeholder 2"/>
          <p:cNvSpPr>
            <a:spLocks noGrp="1"/>
          </p:cNvSpPr>
          <p:nvPr>
            <p:ph idx="1"/>
          </p:nvPr>
        </p:nvSpPr>
        <p:spPr/>
        <p:txBody>
          <a:bodyPr>
            <a:normAutofit/>
          </a:bodyPr>
          <a:lstStyle/>
          <a:p>
            <a:pPr>
              <a:lnSpc>
                <a:spcPct val="150000"/>
              </a:lnSpc>
            </a:pPr>
            <a:r>
              <a:rPr lang="en-US" sz="2400">
                <a:latin typeface="Times New Roman" panose="02020603050405020304" charset="0"/>
                <a:cs typeface="Times New Roman" panose="02020603050405020304" charset="0"/>
              </a:rPr>
              <a:t>It is essential to clean, shape, and obturate the canal system well in order to enhance successful outcomes.</a:t>
            </a:r>
          </a:p>
          <a:p>
            <a:pPr>
              <a:lnSpc>
                <a:spcPct val="150000"/>
              </a:lnSpc>
            </a:pPr>
            <a:r>
              <a:rPr lang="en-US" sz="2400">
                <a:latin typeface="Times New Roman" panose="02020603050405020304" charset="0"/>
                <a:cs typeface="Times New Roman" panose="02020603050405020304" charset="0"/>
              </a:rPr>
              <a:t>Poor endodontic treatment often results in treatment failure.</a:t>
            </a:r>
          </a:p>
          <a:p>
            <a:pPr>
              <a:lnSpc>
                <a:spcPct val="150000"/>
              </a:lnSpc>
            </a:pPr>
            <a:r>
              <a:rPr lang="en-US" sz="2400">
                <a:latin typeface="Times New Roman" panose="02020603050405020304" charset="0"/>
                <a:cs typeface="Times New Roman" panose="02020603050405020304" charset="0"/>
              </a:rPr>
              <a:t>Endodontic failures can be treated either by orthograde retreatment or by endodontic surgery with good success rates.</a:t>
            </a:r>
          </a:p>
          <a:p>
            <a:pPr marL="0" indent="0">
              <a:lnSpc>
                <a:spcPct val="150000"/>
              </a:lnSpc>
              <a:buNone/>
            </a:pPr>
            <a:r>
              <a:rPr lang="en-US" sz="2400">
                <a:latin typeface="Times New Roman" panose="02020603050405020304" charset="0"/>
                <a:cs typeface="Times New Roman" panose="02020603050405020304" charset="0"/>
              </a:rPr>
              <a:t>   </a:t>
            </a:r>
            <a:r>
              <a:rPr lang="en-US" sz="1800">
                <a:solidFill>
                  <a:srgbClr val="FF0000"/>
                </a:solidFill>
                <a:latin typeface="Times New Roman" panose="02020603050405020304" charset="0"/>
                <a:cs typeface="Times New Roman" panose="02020603050405020304" charset="0"/>
              </a:rPr>
              <a:t> Ray HA, Trope M. Periapical status of endodontically treated teeth in relation to the technical quality of the rooal quality of the root filling and the coronal restoration. Int Endod J. 1995;28:12–18.</a:t>
            </a:r>
          </a:p>
          <a:p>
            <a:pPr marL="0" indent="0">
              <a:lnSpc>
                <a:spcPct val="150000"/>
              </a:lnSpc>
              <a:buNone/>
            </a:pPr>
            <a:endParaRPr lang="en-US" sz="1800">
              <a:solidFill>
                <a:srgbClr val="FF0000"/>
              </a:solidFill>
              <a:latin typeface="Times New Roman" panose="02020603050405020304" charset="0"/>
              <a:cs typeface="Times New Roman" panose="0202060305040502030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9" name="Title 2"/>
          <p:cNvSpPr>
            <a:spLocks noGrp="1"/>
          </p:cNvSpPr>
          <p:nvPr>
            <p:ph type="title"/>
          </p:nvPr>
        </p:nvSpPr>
        <p:spPr/>
        <p:txBody>
          <a:bodyPr/>
          <a:lstStyle/>
          <a:p>
            <a:r>
              <a:rPr lang="en-US" b="1" u="sng" dirty="0"/>
              <a:t>TAKE HOME MESSAGE </a:t>
            </a:r>
            <a:br>
              <a:rPr lang="en-US" b="1" u="sng" dirty="0"/>
            </a:br>
            <a:r>
              <a:rPr lang="en-US" b="1" u="sng" dirty="0"/>
              <a:t> </a:t>
            </a:r>
          </a:p>
        </p:txBody>
      </p:sp>
      <p:sp>
        <p:nvSpPr>
          <p:cNvPr id="1048970" name="Content Placeholder 1"/>
          <p:cNvSpPr>
            <a:spLocks noGrp="1"/>
          </p:cNvSpPr>
          <p:nvPr>
            <p:ph idx="1"/>
          </p:nvPr>
        </p:nvSpPr>
        <p:spPr>
          <a:solidFill>
            <a:schemeClr val="accent1">
              <a:lumMod val="60000"/>
              <a:lumOff val="40000"/>
            </a:schemeClr>
          </a:solidFill>
        </p:spPr>
        <p:txBody>
          <a:bodyPr/>
          <a:lstStyle/>
          <a:p>
            <a:pPr algn="just"/>
            <a:r>
              <a:rPr lang="en-US" dirty="0">
                <a:cs typeface="Times New Roman" panose="02020603050405020304" pitchFamily="18" charset="0"/>
              </a:rPr>
              <a:t> </a:t>
            </a:r>
            <a:r>
              <a:rPr lang="en-US" dirty="0">
                <a:latin typeface="Garamond" panose="02020404030301010803" pitchFamily="18" charset="0"/>
                <a:cs typeface="Times New Roman" panose="02020603050405020304" pitchFamily="18" charset="0"/>
              </a:rPr>
              <a:t>Because of its history, the complex amalgam restorations may be the most frequently placed complex restoration.   </a:t>
            </a:r>
          </a:p>
          <a:p>
            <a:pPr algn="just"/>
            <a:r>
              <a:rPr lang="en-US" dirty="0">
                <a:latin typeface="Garamond" panose="02020404030301010803" pitchFamily="18" charset="0"/>
                <a:cs typeface="Times New Roman" panose="02020603050405020304" pitchFamily="18" charset="0"/>
              </a:rPr>
              <a:t>However due to the increasing benefits of composites, the many types of auxiliary retention forms available, and the variations of tooth preparations required for complex restorations, the operator should be familiar with all of these techniques, if he or she is to use these restorations on a regular basis. </a:t>
            </a:r>
          </a:p>
          <a:p>
            <a:endParaRPr lang="en-US"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Title 1"/>
          <p:cNvSpPr>
            <a:spLocks noGrp="1"/>
          </p:cNvSpPr>
          <p:nvPr>
            <p:ph type="title"/>
          </p:nvPr>
        </p:nvSpPr>
        <p:spPr/>
        <p:txBody>
          <a:bodyPr/>
          <a:lstStyle/>
          <a:p>
            <a:r>
              <a:rPr lang="en-US" b="1" u="sng" dirty="0">
                <a:solidFill>
                  <a:schemeClr val="accent1">
                    <a:lumMod val="75000"/>
                  </a:schemeClr>
                </a:solidFill>
                <a:latin typeface="Times New Roman" panose="02020603050405020304" pitchFamily="18" charset="0"/>
                <a:cs typeface="Times New Roman" panose="02020603050405020304" pitchFamily="18" charset="0"/>
              </a:rPr>
              <a:t>CONTENTS</a:t>
            </a:r>
            <a:r>
              <a:rPr lang="en-US" dirty="0">
                <a:solidFill>
                  <a:schemeClr val="accent1">
                    <a:lumMod val="75000"/>
                  </a:schemeClr>
                </a:solidFill>
                <a:latin typeface="Times New Roman" panose="02020603050405020304" pitchFamily="18" charset="0"/>
                <a:cs typeface="Times New Roman" panose="02020603050405020304" pitchFamily="18" charset="0"/>
              </a:rPr>
              <a:t> </a:t>
            </a:r>
          </a:p>
        </p:txBody>
      </p:sp>
      <p:sp>
        <p:nvSpPr>
          <p:cNvPr id="1048593" name="Content Placeholder 2"/>
          <p:cNvSpPr>
            <a:spLocks noGrp="1"/>
          </p:cNvSpPr>
          <p:nvPr>
            <p:ph idx="1"/>
          </p:nvPr>
        </p:nvSpPr>
        <p:spPr/>
        <p:txBody>
          <a:bodyPr>
            <a:noAutofit/>
          </a:bodyPr>
          <a:lstStyle/>
          <a:p>
            <a:pPr lvl="0"/>
            <a:r>
              <a:rPr lang="en-US" dirty="0">
                <a:latin typeface="Times New Roman" panose="02020603050405020304" pitchFamily="18" charset="0"/>
                <a:cs typeface="Times New Roman" panose="02020603050405020304" pitchFamily="18" charset="0"/>
              </a:rPr>
              <a:t>INTRODUCTION </a:t>
            </a:r>
          </a:p>
          <a:p>
            <a:pPr lvl="0"/>
            <a:r>
              <a:rPr lang="en-US" dirty="0">
                <a:latin typeface="Times New Roman" panose="02020603050405020304" pitchFamily="18" charset="0"/>
                <a:cs typeface="Times New Roman" panose="02020603050405020304" pitchFamily="18" charset="0"/>
              </a:rPr>
              <a:t>FUNGI </a:t>
            </a:r>
          </a:p>
          <a:p>
            <a:pPr lvl="0"/>
            <a:r>
              <a:rPr lang="en-US" dirty="0">
                <a:latin typeface="Times New Roman" panose="02020603050405020304" pitchFamily="18" charset="0"/>
                <a:cs typeface="Times New Roman" panose="02020603050405020304" pitchFamily="18" charset="0"/>
              </a:rPr>
              <a:t>VIRUSES</a:t>
            </a:r>
          </a:p>
          <a:p>
            <a:pPr lvl="0"/>
            <a:r>
              <a:rPr lang="en-US" dirty="0">
                <a:latin typeface="Times New Roman" panose="02020603050405020304" pitchFamily="18" charset="0"/>
                <a:cs typeface="Times New Roman" panose="02020603050405020304" pitchFamily="18" charset="0"/>
              </a:rPr>
              <a:t>NON LIVING </a:t>
            </a:r>
          </a:p>
          <a:p>
            <a:pPr lvl="0"/>
            <a:r>
              <a:rPr lang="en-US" dirty="0">
                <a:latin typeface="Times New Roman" panose="02020603050405020304" pitchFamily="18" charset="0"/>
                <a:cs typeface="Times New Roman" panose="02020603050405020304" pitchFamily="18" charset="0"/>
              </a:rPr>
              <a:t>Pathogens </a:t>
            </a:r>
          </a:p>
          <a:p>
            <a:pPr lvl="0"/>
            <a:r>
              <a:rPr lang="en-US" dirty="0">
                <a:latin typeface="Times New Roman" panose="02020603050405020304" pitchFamily="18" charset="0"/>
                <a:cs typeface="Times New Roman" panose="02020603050405020304" pitchFamily="18" charset="0"/>
              </a:rPr>
              <a:t>Contributing factors </a:t>
            </a:r>
          </a:p>
          <a:p>
            <a:pPr lvl="0"/>
            <a:endParaRPr lang="en-US" dirty="0">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DCC9B-E56B-879D-3FD1-1ABF079CC43B}"/>
              </a:ext>
            </a:extLst>
          </p:cNvPr>
          <p:cNvSpPr>
            <a:spLocks noGrp="1"/>
          </p:cNvSpPr>
          <p:nvPr>
            <p:ph type="title"/>
          </p:nvPr>
        </p:nvSpPr>
        <p:spPr/>
        <p:txBody>
          <a:bodyPr/>
          <a:lstStyle/>
          <a:p>
            <a:r>
              <a:rPr lang="en-US" dirty="0"/>
              <a:t>QUESTIONS</a:t>
            </a:r>
            <a:endParaRPr lang="en-IN" dirty="0"/>
          </a:p>
        </p:txBody>
      </p:sp>
      <p:sp>
        <p:nvSpPr>
          <p:cNvPr id="3" name="Content Placeholder 2">
            <a:extLst>
              <a:ext uri="{FF2B5EF4-FFF2-40B4-BE49-F238E27FC236}">
                <a16:creationId xmlns:a16="http://schemas.microsoft.com/office/drawing/2014/main" id="{2434C39B-E17E-33DD-9927-6F5EA7A8FAF1}"/>
              </a:ext>
            </a:extLst>
          </p:cNvPr>
          <p:cNvSpPr>
            <a:spLocks noGrp="1"/>
          </p:cNvSpPr>
          <p:nvPr>
            <p:ph idx="1"/>
          </p:nvPr>
        </p:nvSpPr>
        <p:spPr/>
        <p:txBody>
          <a:bodyPr/>
          <a:lstStyle/>
          <a:p>
            <a:r>
              <a:rPr lang="en-IN" dirty="0"/>
              <a:t>What are </a:t>
            </a:r>
            <a:r>
              <a:rPr lang="en-IN" dirty="0" err="1"/>
              <a:t>charcot</a:t>
            </a:r>
            <a:r>
              <a:rPr lang="en-IN" dirty="0"/>
              <a:t> </a:t>
            </a:r>
            <a:r>
              <a:rPr lang="en-IN" dirty="0" err="1"/>
              <a:t>lyden</a:t>
            </a:r>
            <a:r>
              <a:rPr lang="en-IN" dirty="0"/>
              <a:t> crystals</a:t>
            </a:r>
          </a:p>
          <a:p>
            <a:r>
              <a:rPr lang="en-IN" dirty="0"/>
              <a:t>What does inadequate root canal treatment do in endo </a:t>
            </a:r>
            <a:r>
              <a:rPr lang="en-IN" dirty="0" err="1"/>
              <a:t>perio</a:t>
            </a:r>
            <a:r>
              <a:rPr lang="en-IN"/>
              <a:t> lesion </a:t>
            </a:r>
          </a:p>
          <a:p>
            <a:endParaRPr lang="en-IN" dirty="0"/>
          </a:p>
        </p:txBody>
      </p:sp>
    </p:spTree>
    <p:extLst>
      <p:ext uri="{BB962C8B-B14F-4D97-AF65-F5344CB8AC3E}">
        <p14:creationId xmlns:p14="http://schemas.microsoft.com/office/powerpoint/2010/main" val="468582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1" name="Content Placeholder 1"/>
          <p:cNvSpPr>
            <a:spLocks noGrp="1"/>
          </p:cNvSpPr>
          <p:nvPr>
            <p:ph idx="1"/>
          </p:nvPr>
        </p:nvSpPr>
        <p:spPr>
          <a:xfrm>
            <a:off x="738150" y="1071547"/>
            <a:ext cx="10614282" cy="5105417"/>
          </a:xfrm>
        </p:spPr>
        <p:txBody>
          <a:bodyPr>
            <a:normAutofit fontScale="92500" lnSpcReduction="10000"/>
          </a:bodyPr>
          <a:lstStyle/>
          <a:p>
            <a:pPr algn="just">
              <a:spcBef>
                <a:spcPct val="50000"/>
              </a:spcBef>
            </a:pPr>
            <a:r>
              <a:rPr lang="en-US" altLang="ja-JP" b="1" u="sng" dirty="0">
                <a:ea typeface="MS Mincho" panose="02020609040205080304" pitchFamily="49" charset="-128"/>
              </a:rPr>
              <a:t>REFERENCES:</a:t>
            </a:r>
          </a:p>
          <a:p>
            <a:pPr marL="0" indent="0" algn="just">
              <a:spcBef>
                <a:spcPct val="50000"/>
              </a:spcBef>
              <a:buNone/>
            </a:pPr>
            <a:r>
              <a:rPr lang="en-US" altLang="ja-JP" dirty="0">
                <a:ea typeface="MS Mincho" panose="02020609040205080304" pitchFamily="49" charset="-128"/>
              </a:rPr>
              <a:t>1. </a:t>
            </a:r>
            <a:r>
              <a:rPr lang="en-US" altLang="ja-JP" dirty="0" err="1">
                <a:ea typeface="MS Mincho" panose="02020609040205080304" pitchFamily="49" charset="-128"/>
              </a:rPr>
              <a:t>Sturdevant's</a:t>
            </a:r>
            <a:r>
              <a:rPr lang="en-US" altLang="ja-JP" dirty="0">
                <a:ea typeface="MS Mincho" panose="02020609040205080304" pitchFamily="49" charset="-128"/>
              </a:rPr>
              <a:t> Art and Science of Operative Dentistry 	- fourth Edition</a:t>
            </a:r>
          </a:p>
          <a:p>
            <a:pPr marL="0" indent="0" algn="just">
              <a:spcBef>
                <a:spcPct val="50000"/>
              </a:spcBef>
              <a:buNone/>
            </a:pPr>
            <a:r>
              <a:rPr lang="en-US" altLang="ja-JP" dirty="0">
                <a:ea typeface="MS Mincho" panose="02020609040205080304" pitchFamily="49" charset="-128"/>
              </a:rPr>
              <a:t>2. Operative Dentistry - Modern theory and practice - 	First Edition- </a:t>
            </a:r>
            <a:r>
              <a:rPr lang="en-US" altLang="ja-JP" dirty="0">
                <a:ea typeface="ＭＳ Ｐゴシック" panose="020B0600070205080204" pitchFamily="34" charset="-128"/>
              </a:rPr>
              <a:t>M.A. </a:t>
            </a:r>
            <a:r>
              <a:rPr lang="en-US" altLang="ja-JP" dirty="0" err="1">
                <a:ea typeface="ＭＳ Ｐゴシック" panose="020B0600070205080204" pitchFamily="34" charset="-128"/>
              </a:rPr>
              <a:t>Marzouk</a:t>
            </a:r>
            <a:endParaRPr lang="en-US" altLang="ja-JP" dirty="0">
              <a:ea typeface="MS Mincho" panose="02020609040205080304" pitchFamily="49" charset="-128"/>
            </a:endParaRPr>
          </a:p>
          <a:p>
            <a:pPr marL="0" indent="0" algn="just">
              <a:spcBef>
                <a:spcPct val="50000"/>
              </a:spcBef>
              <a:buNone/>
            </a:pPr>
            <a:r>
              <a:rPr lang="en-US" altLang="ja-JP" dirty="0">
                <a:ea typeface="MS Mincho" panose="02020609040205080304" pitchFamily="49" charset="-128"/>
              </a:rPr>
              <a:t>3. Text book of operative dentistry - </a:t>
            </a:r>
            <a:r>
              <a:rPr lang="en-US" altLang="ja-JP" dirty="0" err="1">
                <a:ea typeface="MS Mincho" panose="02020609040205080304" pitchFamily="49" charset="-128"/>
              </a:rPr>
              <a:t>Vimal</a:t>
            </a:r>
            <a:r>
              <a:rPr lang="en-US" altLang="ja-JP" dirty="0">
                <a:ea typeface="MS Mincho" panose="02020609040205080304" pitchFamily="49" charset="-128"/>
              </a:rPr>
              <a:t> K. </a:t>
            </a:r>
            <a:r>
              <a:rPr lang="en-US" altLang="ja-JP" dirty="0" err="1">
                <a:ea typeface="MS Mincho" panose="02020609040205080304" pitchFamily="49" charset="-128"/>
              </a:rPr>
              <a:t>Sikri</a:t>
            </a:r>
            <a:endParaRPr lang="en-US" altLang="ja-JP" dirty="0">
              <a:ea typeface="MS Mincho" panose="02020609040205080304" pitchFamily="49" charset="-128"/>
            </a:endParaRPr>
          </a:p>
          <a:p>
            <a:pPr marL="0" indent="0" algn="just">
              <a:spcBef>
                <a:spcPct val="50000"/>
              </a:spcBef>
              <a:buNone/>
            </a:pPr>
            <a:r>
              <a:rPr lang="en-US" dirty="0"/>
              <a:t>4.Fundamentals of Operative Dentistry- Summit JB- 2</a:t>
            </a:r>
            <a:r>
              <a:rPr lang="en-US" baseline="30000" dirty="0"/>
              <a:t>nd</a:t>
            </a:r>
            <a:r>
              <a:rPr lang="en-US" dirty="0"/>
              <a:t> edition</a:t>
            </a:r>
          </a:p>
          <a:p>
            <a:pPr marL="0" indent="0" algn="just">
              <a:spcBef>
                <a:spcPct val="50000"/>
              </a:spcBef>
              <a:buNone/>
            </a:pPr>
            <a:r>
              <a:rPr lang="en-US" dirty="0"/>
              <a:t>5.Text book of operative dentistry </a:t>
            </a:r>
            <a:r>
              <a:rPr lang="en-US" dirty="0">
                <a:sym typeface="Wingdings" panose="05000000000000000000" pitchFamily="2" charset="2"/>
              </a:rPr>
              <a:t> </a:t>
            </a:r>
            <a:r>
              <a:rPr lang="en-US" dirty="0" err="1">
                <a:sym typeface="Wingdings" panose="05000000000000000000" pitchFamily="2" charset="2"/>
              </a:rPr>
              <a:t>nisha</a:t>
            </a:r>
            <a:r>
              <a:rPr lang="en-US" dirty="0">
                <a:sym typeface="Wingdings" panose="05000000000000000000" pitchFamily="2" charset="2"/>
              </a:rPr>
              <a:t> </a:t>
            </a:r>
            <a:r>
              <a:rPr lang="en-US" dirty="0" err="1">
                <a:sym typeface="Wingdings" panose="05000000000000000000" pitchFamily="2" charset="2"/>
              </a:rPr>
              <a:t>carg,amit</a:t>
            </a:r>
            <a:r>
              <a:rPr lang="en-US" dirty="0">
                <a:sym typeface="Wingdings" panose="05000000000000000000" pitchFamily="2" charset="2"/>
              </a:rPr>
              <a:t> </a:t>
            </a:r>
            <a:r>
              <a:rPr lang="en-US" dirty="0" err="1">
                <a:sym typeface="Wingdings" panose="05000000000000000000" pitchFamily="2" charset="2"/>
              </a:rPr>
              <a:t>carg</a:t>
            </a:r>
            <a:endParaRPr lang="en-US" dirty="0">
              <a:sym typeface="Wingdings" panose="05000000000000000000" pitchFamily="2" charset="2"/>
            </a:endParaRPr>
          </a:p>
          <a:p>
            <a:pPr marL="0" indent="0" algn="just">
              <a:spcBef>
                <a:spcPct val="50000"/>
              </a:spcBef>
              <a:buNone/>
            </a:pPr>
            <a:r>
              <a:rPr lang="en-US" dirty="0"/>
              <a:t>6.Principles and Practice of Operative Dentistry-Gerald T. </a:t>
            </a:r>
            <a:r>
              <a:rPr lang="en-US" dirty="0" err="1"/>
              <a:t>Charbeneau</a:t>
            </a:r>
            <a:r>
              <a:rPr lang="en-US" dirty="0"/>
              <a:t>-Third edition.</a:t>
            </a:r>
          </a:p>
          <a:p>
            <a:pPr marL="0" indent="0" algn="just">
              <a:spcBef>
                <a:spcPct val="50000"/>
              </a:spcBef>
              <a:buNone/>
            </a:pPr>
            <a:r>
              <a:rPr lang="en-US" dirty="0"/>
              <a:t>7.Clinical operative dentistry-principles and </a:t>
            </a:r>
            <a:r>
              <a:rPr lang="en-US" dirty="0" err="1"/>
              <a:t>practice</a:t>
            </a:r>
            <a:r>
              <a:rPr lang="en-US" dirty="0" err="1">
                <a:sym typeface="Wingdings" panose="05000000000000000000" pitchFamily="2" charset="2"/>
              </a:rPr>
              <a:t>ramya</a:t>
            </a:r>
            <a:r>
              <a:rPr lang="en-US" dirty="0">
                <a:sym typeface="Wingdings" panose="05000000000000000000" pitchFamily="2" charset="2"/>
              </a:rPr>
              <a:t> </a:t>
            </a:r>
            <a:r>
              <a:rPr lang="en-US" dirty="0" err="1">
                <a:sym typeface="Wingdings" panose="05000000000000000000" pitchFamily="2" charset="2"/>
              </a:rPr>
              <a:t>Raghu,Raghu</a:t>
            </a:r>
            <a:r>
              <a:rPr lang="en-US" dirty="0">
                <a:sym typeface="Wingdings" panose="05000000000000000000" pitchFamily="2" charset="2"/>
              </a:rPr>
              <a:t> </a:t>
            </a:r>
            <a:r>
              <a:rPr lang="en-US" dirty="0" err="1">
                <a:sym typeface="Wingdings" panose="05000000000000000000" pitchFamily="2" charset="2"/>
              </a:rPr>
              <a:t>sreenivasan</a:t>
            </a:r>
            <a:endParaRPr lang="en-US" dirty="0"/>
          </a:p>
          <a:p>
            <a:pPr marL="0" indent="0" algn="just">
              <a:spcBef>
                <a:spcPct val="50000"/>
              </a:spcBef>
              <a:buNone/>
            </a:pPr>
            <a:endParaRPr lang="en-US" dirty="0">
              <a:sym typeface="Wingdings" panose="05000000000000000000" pitchFamily="2" charset="2"/>
            </a:endParaRPr>
          </a:p>
          <a:p>
            <a:pPr marL="0" indent="0" algn="just">
              <a:spcBef>
                <a:spcPct val="50000"/>
              </a:spcBef>
              <a:buNone/>
            </a:pPr>
            <a:endParaRPr lang="en-US" dirty="0"/>
          </a:p>
          <a:p>
            <a:pPr marL="0" indent="0" algn="just">
              <a:spcBef>
                <a:spcPct val="50000"/>
              </a:spcBef>
              <a:buNone/>
            </a:pPr>
            <a:endParaRPr lang="en-US" altLang="ja-JP" dirty="0">
              <a:ea typeface="MS Mincho" panose="02020609040205080304" pitchFamily="49" charset="-128"/>
            </a:endParaRPr>
          </a:p>
          <a:p>
            <a:pPr marL="0" indent="0" algn="just">
              <a:spcBef>
                <a:spcPct val="50000"/>
              </a:spcBef>
              <a:buNone/>
            </a:pPr>
            <a:endParaRPr lang="en-US" dirty="0">
              <a:ea typeface="MS Mincho" panose="02020609040205080304" pitchFamily="49" charset="-128"/>
            </a:endParaRPr>
          </a:p>
          <a:p>
            <a:pPr marL="0" indent="0">
              <a:buNone/>
            </a:pPr>
            <a:endParaRPr lang="en-US" dirty="0"/>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9BC79-A3FC-0498-11C6-678393A8BF88}"/>
              </a:ext>
            </a:extLst>
          </p:cNvPr>
          <p:cNvSpPr>
            <a:spLocks noGrp="1"/>
          </p:cNvSpPr>
          <p:nvPr>
            <p:ph type="title"/>
          </p:nvPr>
        </p:nvSpPr>
        <p:spPr/>
        <p:txBody>
          <a:bodyPr/>
          <a:lstStyle/>
          <a:p>
            <a:r>
              <a:rPr lang="en-US" dirty="0"/>
              <a:t>THANK YOU</a:t>
            </a:r>
            <a:endParaRPr lang="en-IN" dirty="0"/>
          </a:p>
        </p:txBody>
      </p:sp>
      <p:sp>
        <p:nvSpPr>
          <p:cNvPr id="3" name="Content Placeholder 2">
            <a:extLst>
              <a:ext uri="{FF2B5EF4-FFF2-40B4-BE49-F238E27FC236}">
                <a16:creationId xmlns:a16="http://schemas.microsoft.com/office/drawing/2014/main" id="{E7A24926-19D8-AC58-08E5-853F0BED8321}"/>
              </a:ext>
            </a:extLst>
          </p:cNvPr>
          <p:cNvSpPr>
            <a:spLocks noGrp="1"/>
          </p:cNvSpPr>
          <p:nvPr>
            <p:ph idx="1"/>
          </p:nvPr>
        </p:nvSpPr>
        <p:spPr/>
        <p:txBody>
          <a:bodyPr/>
          <a:lstStyle/>
          <a:p>
            <a:endParaRPr lang="en-IN" dirty="0"/>
          </a:p>
        </p:txBody>
      </p:sp>
    </p:spTree>
    <p:extLst>
      <p:ext uri="{BB962C8B-B14F-4D97-AF65-F5344CB8AC3E}">
        <p14:creationId xmlns:p14="http://schemas.microsoft.com/office/powerpoint/2010/main" val="3713420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b="1">
                <a:latin typeface="Times New Roman" panose="02020603050405020304" charset="0"/>
                <a:cs typeface="Times New Roman" panose="02020603050405020304" charset="0"/>
              </a:rPr>
              <a:t>INTRODUCTION</a:t>
            </a:r>
          </a:p>
        </p:txBody>
      </p:sp>
      <p:sp>
        <p:nvSpPr>
          <p:cNvPr id="3" name="Content Placeholder 2"/>
          <p:cNvSpPr>
            <a:spLocks noGrp="1"/>
          </p:cNvSpPr>
          <p:nvPr>
            <p:ph idx="1"/>
          </p:nvPr>
        </p:nvSpPr>
        <p:spPr/>
        <p:txBody>
          <a:bodyPr>
            <a:normAutofit/>
          </a:bodyPr>
          <a:lstStyle/>
          <a:p>
            <a:pPr>
              <a:lnSpc>
                <a:spcPct val="150000"/>
              </a:lnSpc>
            </a:pPr>
            <a:r>
              <a:rPr lang="en-US" sz="2400">
                <a:latin typeface="Times New Roman" panose="02020603050405020304" charset="0"/>
                <a:cs typeface="Times New Roman" panose="02020603050405020304" charset="0"/>
              </a:rPr>
              <a:t>The association of the degenerative changes in the pulp tissues and periodontal disease presents a clinical and conceptual dilemma ever since it was first described in the beginning of the twentieth century by</a:t>
            </a:r>
            <a:r>
              <a:rPr lang="en-US" sz="2400">
                <a:solidFill>
                  <a:srgbClr val="FF0000"/>
                </a:solidFill>
                <a:latin typeface="Times New Roman" panose="02020603050405020304" charset="0"/>
                <a:cs typeface="Times New Roman" panose="02020603050405020304" charset="0"/>
              </a:rPr>
              <a:t> Cahn (1927)</a:t>
            </a:r>
            <a:r>
              <a:rPr lang="en-IN" altLang="en-US" sz="2400">
                <a:latin typeface="Times New Roman" panose="02020603050405020304" charset="0"/>
                <a:cs typeface="Times New Roman" panose="02020603050405020304" charset="0"/>
              </a:rPr>
              <a:t>.</a:t>
            </a:r>
          </a:p>
          <a:p>
            <a:pPr>
              <a:lnSpc>
                <a:spcPct val="150000"/>
              </a:lnSpc>
            </a:pPr>
            <a:r>
              <a:rPr lang="en-IN" altLang="en-US" sz="2400">
                <a:latin typeface="Times New Roman" panose="02020603050405020304" charset="0"/>
                <a:cs typeface="Times New Roman" panose="02020603050405020304" charset="0"/>
              </a:rPr>
              <a:t> </a:t>
            </a:r>
            <a:r>
              <a:rPr lang="en-IN" altLang="en-US" sz="2400">
                <a:solidFill>
                  <a:srgbClr val="FF0000"/>
                </a:solidFill>
                <a:latin typeface="Times New Roman" panose="02020603050405020304" charset="0"/>
                <a:cs typeface="Times New Roman" panose="02020603050405020304" charset="0"/>
              </a:rPr>
              <a:t>Simring and Goldberg in 1964</a:t>
            </a:r>
            <a:r>
              <a:rPr lang="en-IN" altLang="en-US" sz="2400">
                <a:latin typeface="Times New Roman" panose="02020603050405020304" charset="0"/>
                <a:cs typeface="Times New Roman" panose="02020603050405020304" charset="0"/>
              </a:rPr>
              <a:t> - pulpal and periodontal problems are responsible for more than 50% of tooth mortality.</a:t>
            </a:r>
          </a:p>
          <a:p>
            <a:pPr>
              <a:lnSpc>
                <a:spcPct val="150000"/>
              </a:lnSpc>
            </a:pPr>
            <a:r>
              <a:rPr lang="en-IN" altLang="en-US" sz="2400">
                <a:latin typeface="Times New Roman" panose="02020603050405020304" charset="0"/>
                <a:cs typeface="Times New Roman" panose="02020603050405020304" charset="0"/>
              </a:rPr>
              <a:t> </a:t>
            </a:r>
            <a:r>
              <a:rPr lang="en-IN" altLang="en-US" sz="2400">
                <a:solidFill>
                  <a:srgbClr val="FF0000"/>
                </a:solidFill>
                <a:latin typeface="Times New Roman" panose="02020603050405020304" charset="0"/>
                <a:cs typeface="Times New Roman" panose="02020603050405020304" charset="0"/>
              </a:rPr>
              <a:t>Weine (1972)</a:t>
            </a:r>
            <a:r>
              <a:rPr lang="en-IN" altLang="en-US" sz="2400">
                <a:latin typeface="Times New Roman" panose="02020603050405020304" charset="0"/>
                <a:cs typeface="Times New Roman" panose="02020603050405020304" charset="0"/>
              </a:rPr>
              <a:t>   -      endodontics is actually “periapical periodontics.”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50000"/>
              </a:lnSpc>
            </a:pPr>
            <a:r>
              <a:rPr lang="en-US" sz="2400">
                <a:latin typeface="Times New Roman" panose="02020603050405020304" charset="0"/>
                <a:cs typeface="Times New Roman" panose="02020603050405020304" charset="0"/>
                <a:sym typeface="+mn-ea"/>
              </a:rPr>
              <a:t>The periodontium and the dental pulp are closely associated, sharing embryonic, functional, and anatomical interrelationships</a:t>
            </a:r>
            <a:r>
              <a:rPr lang="en-IN" altLang="en-US" sz="2400">
                <a:latin typeface="Times New Roman" panose="02020603050405020304" charset="0"/>
                <a:cs typeface="Times New Roman" panose="02020603050405020304" charset="0"/>
                <a:sym typeface="+mn-ea"/>
              </a:rPr>
              <a:t>.</a:t>
            </a:r>
          </a:p>
          <a:p>
            <a:pPr algn="just">
              <a:lnSpc>
                <a:spcPct val="150000"/>
              </a:lnSpc>
            </a:pPr>
            <a:r>
              <a:rPr lang="en-IN" sz="2400" dirty="0" err="1">
                <a:latin typeface="Times New Roman" panose="02020603050405020304" charset="0"/>
                <a:cs typeface="Times New Roman" panose="02020603050405020304" charset="0"/>
                <a:sym typeface="+mn-ea"/>
              </a:rPr>
              <a:t>Ectomesenchymal</a:t>
            </a:r>
            <a:r>
              <a:rPr lang="en-IN" sz="2400" dirty="0">
                <a:latin typeface="Times New Roman" panose="02020603050405020304" charset="0"/>
                <a:cs typeface="Times New Roman" panose="02020603050405020304" charset="0"/>
                <a:sym typeface="+mn-ea"/>
              </a:rPr>
              <a:t> cells proliferate to form the dental papilla and follicle, which are the precursors of the pulp and the </a:t>
            </a:r>
            <a:r>
              <a:rPr lang="en-IN" sz="2400" dirty="0" err="1">
                <a:latin typeface="Times New Roman" panose="02020603050405020304" charset="0"/>
                <a:cs typeface="Times New Roman" panose="02020603050405020304" charset="0"/>
                <a:sym typeface="+mn-ea"/>
              </a:rPr>
              <a:t>periodontium</a:t>
            </a:r>
            <a:r>
              <a:rPr lang="en-IN" sz="2400" dirty="0">
                <a:latin typeface="Times New Roman" panose="02020603050405020304" charset="0"/>
                <a:cs typeface="Times New Roman" panose="02020603050405020304" charset="0"/>
                <a:sym typeface="+mn-ea"/>
              </a:rPr>
              <a:t> respectively.</a:t>
            </a:r>
          </a:p>
          <a:p>
            <a:pPr algn="just">
              <a:lnSpc>
                <a:spcPct val="150000"/>
              </a:lnSpc>
            </a:pPr>
            <a:r>
              <a:rPr lang="en-IN" sz="2400" dirty="0">
                <a:latin typeface="Times New Roman" panose="02020603050405020304" charset="0"/>
                <a:cs typeface="Times New Roman" panose="02020603050405020304" charset="0"/>
                <a:sym typeface="+mn-ea"/>
              </a:rPr>
              <a:t>This embryonic development gives rise to anatomical connections, some of which remain patent throughout life.</a:t>
            </a:r>
            <a:endParaRPr lang="en-US" sz="2400" dirty="0">
              <a:latin typeface="Times New Roman" panose="02020603050405020304" charset="0"/>
              <a:cs typeface="Times New Roman" panose="02020603050405020304" charset="0"/>
            </a:endParaRPr>
          </a:p>
          <a:p>
            <a:pPr>
              <a:lnSpc>
                <a:spcPct val="150000"/>
              </a:lnSpc>
            </a:pPr>
            <a:endParaRPr lang="en-IN" altLang="en-US" sz="2400">
              <a:latin typeface="Times New Roman" panose="02020603050405020304" charset="0"/>
              <a:cs typeface="Times New Roman" panose="02020603050405020304" charset="0"/>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nSpc>
                <a:spcPct val="150000"/>
              </a:lnSpc>
            </a:pPr>
            <a:r>
              <a:rPr lang="en-US" sz="2400">
                <a:latin typeface="Times New Roman" panose="02020603050405020304" charset="0"/>
                <a:cs typeface="Times New Roman" panose="02020603050405020304" charset="0"/>
              </a:rPr>
              <a:t>Root canal space infection is the main etiology of apical periodontitis </a:t>
            </a:r>
            <a:r>
              <a:rPr lang="en-IN" altLang="en-US" sz="2400">
                <a:latin typeface="Times New Roman" panose="02020603050405020304" charset="0"/>
                <a:cs typeface="Times New Roman" panose="02020603050405020304" charset="0"/>
              </a:rPr>
              <a:t>.</a:t>
            </a:r>
            <a:r>
              <a:rPr lang="en-US" sz="2400">
                <a:latin typeface="Times New Roman" panose="02020603050405020304" charset="0"/>
                <a:cs typeface="Times New Roman" panose="02020603050405020304" charset="0"/>
              </a:rPr>
              <a:t>The advance of the disease involves inflammatory reaction of the  peri-radicular tissues and periodontal ligamental space </a:t>
            </a:r>
            <a:r>
              <a:rPr lang="en-IN" altLang="en-US" sz="2400">
                <a:latin typeface="Times New Roman" panose="02020603050405020304" charset="0"/>
                <a:cs typeface="Times New Roman" panose="02020603050405020304" charset="0"/>
              </a:rPr>
              <a:t>.</a:t>
            </a:r>
          </a:p>
          <a:p>
            <a:pPr marL="0" indent="0">
              <a:lnSpc>
                <a:spcPct val="150000"/>
              </a:lnSpc>
            </a:pPr>
            <a:r>
              <a:rPr lang="en-US" sz="2400">
                <a:latin typeface="Times New Roman" panose="02020603050405020304" charset="0"/>
                <a:cs typeface="Times New Roman" panose="02020603050405020304" charset="0"/>
                <a:sym typeface="+mn-ea"/>
              </a:rPr>
              <a:t>Periodontal disease, on the other hand, involves marginal periodontium and results in the progressive loss of the supportive tissues</a:t>
            </a:r>
            <a:r>
              <a:rPr lang="en-IN" altLang="en-US" sz="2400">
                <a:latin typeface="Times New Roman" panose="02020603050405020304" charset="0"/>
                <a:cs typeface="Times New Roman" panose="02020603050405020304" charset="0"/>
                <a:sym typeface="+mn-ea"/>
              </a:rPr>
              <a:t>.</a:t>
            </a:r>
            <a:endParaRPr lang="en-IN" altLang="en-US" sz="2400">
              <a:latin typeface="Times New Roman" panose="02020603050405020304" charset="0"/>
              <a:cs typeface="Times New Roman" panose="02020603050405020304" charset="0"/>
            </a:endParaRPr>
          </a:p>
          <a:p>
            <a:pPr marL="0" indent="0">
              <a:lnSpc>
                <a:spcPct val="150000"/>
              </a:lnSpc>
            </a:pPr>
            <a:endParaRPr lang="en-IN" altLang="en-US" sz="2400">
              <a:latin typeface="Times New Roman" panose="02020603050405020304" charset="0"/>
              <a:cs typeface="Times New Roman" panose="02020603050405020304" charset="0"/>
            </a:endParaRPr>
          </a:p>
          <a:p>
            <a:pPr marL="0" indent="0">
              <a:lnSpc>
                <a:spcPct val="150000"/>
              </a:lnSpc>
            </a:pPr>
            <a:endParaRPr lang="en-IN" altLang="en-US" sz="2400">
              <a:latin typeface="Times New Roman" panose="02020603050405020304" charset="0"/>
              <a:cs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b="1">
                <a:latin typeface="Times New Roman" panose="02020603050405020304" charset="0"/>
                <a:cs typeface="Times New Roman" panose="02020603050405020304" charset="0"/>
              </a:rPr>
              <a:t>FUNGI</a:t>
            </a:r>
          </a:p>
        </p:txBody>
      </p:sp>
      <p:sp>
        <p:nvSpPr>
          <p:cNvPr id="3" name="Content Placeholder 2"/>
          <p:cNvSpPr>
            <a:spLocks noGrp="1"/>
          </p:cNvSpPr>
          <p:nvPr>
            <p:ph idx="1"/>
          </p:nvPr>
        </p:nvSpPr>
        <p:spPr/>
        <p:txBody>
          <a:bodyPr>
            <a:normAutofit/>
          </a:bodyPr>
          <a:lstStyle/>
          <a:p>
            <a:pPr>
              <a:lnSpc>
                <a:spcPct val="150000"/>
              </a:lnSpc>
            </a:pPr>
            <a:r>
              <a:rPr lang="en-US" sz="2400">
                <a:latin typeface="Times New Roman" panose="02020603050405020304" charset="0"/>
                <a:cs typeface="Times New Roman" panose="02020603050405020304" charset="0"/>
              </a:rPr>
              <a:t>Candida albicans </a:t>
            </a:r>
            <a:r>
              <a:rPr lang="en-IN" altLang="en-US" sz="2400">
                <a:latin typeface="Times New Roman" panose="02020603050405020304" charset="0"/>
                <a:cs typeface="Times New Roman" panose="02020603050405020304" charset="0"/>
              </a:rPr>
              <a:t>-Main</a:t>
            </a:r>
            <a:endParaRPr lang="en-US" sz="2400">
              <a:latin typeface="Times New Roman" panose="02020603050405020304" charset="0"/>
              <a:cs typeface="Times New Roman" panose="02020603050405020304" charset="0"/>
            </a:endParaRPr>
          </a:p>
          <a:p>
            <a:pPr>
              <a:lnSpc>
                <a:spcPct val="150000"/>
              </a:lnSpc>
            </a:pPr>
            <a:r>
              <a:rPr lang="en-US" sz="2400">
                <a:latin typeface="Times New Roman" panose="02020603050405020304" charset="0"/>
                <a:cs typeface="Times New Roman" panose="02020603050405020304" charset="0"/>
              </a:rPr>
              <a:t>Fungi may also colonize canal walls and invade dentinal tubules. </a:t>
            </a:r>
          </a:p>
          <a:p>
            <a:pPr>
              <a:lnSpc>
                <a:spcPct val="150000"/>
              </a:lnSpc>
            </a:pPr>
            <a:r>
              <a:rPr lang="en-US" sz="2400">
                <a:latin typeface="Times New Roman" panose="02020603050405020304" charset="0"/>
                <a:cs typeface="Times New Roman" panose="02020603050405020304" charset="0"/>
              </a:rPr>
              <a:t>Other species such as Candida glabrata, Candida guillermondii, Candida incospicia, and Rodotorula mucilaginosa have also been detected</a:t>
            </a:r>
            <a:r>
              <a:rPr lang="en-IN" altLang="en-US" sz="2400">
                <a:latin typeface="Times New Roman" panose="02020603050405020304" charset="0"/>
                <a:cs typeface="Times New Roman" panose="02020603050405020304" charset="0"/>
              </a:rPr>
              <a:t>.</a:t>
            </a:r>
          </a:p>
          <a:p>
            <a:pPr marL="0" indent="0">
              <a:lnSpc>
                <a:spcPct val="150000"/>
              </a:lnSpc>
              <a:buNone/>
            </a:pPr>
            <a:endParaRPr lang="en-IN" altLang="en-US" sz="2400">
              <a:latin typeface="Times New Roman" panose="02020603050405020304" charset="0"/>
              <a:cs typeface="Times New Roman" panose="02020603050405020304" charset="0"/>
            </a:endParaRPr>
          </a:p>
          <a:p>
            <a:pPr marL="0" indent="0">
              <a:lnSpc>
                <a:spcPct val="150000"/>
              </a:lnSpc>
              <a:buNone/>
            </a:pPr>
            <a:r>
              <a:rPr lang="en-IN" altLang="en-US" sz="2400">
                <a:latin typeface="Times New Roman" panose="02020603050405020304" charset="0"/>
                <a:cs typeface="Times New Roman" panose="02020603050405020304" charset="0"/>
                <a:sym typeface="+mn-ea"/>
              </a:rPr>
              <a:t>    </a:t>
            </a:r>
            <a:r>
              <a:rPr lang="en-IN" altLang="en-US" sz="1800">
                <a:solidFill>
                  <a:srgbClr val="FF0000"/>
                </a:solidFill>
                <a:latin typeface="Times New Roman" panose="02020603050405020304" charset="0"/>
                <a:cs typeface="Times New Roman" panose="02020603050405020304" charset="0"/>
                <a:sym typeface="+mn-ea"/>
              </a:rPr>
              <a:t> Waltimo TM, Siren EK, Torkko HL, et al. Fungi in therapy resistant apical periodontitis. Int Endod J. 1997;30:96–101.</a:t>
            </a:r>
          </a:p>
          <a:p>
            <a:pPr>
              <a:lnSpc>
                <a:spcPct val="150000"/>
              </a:lnSpc>
            </a:pPr>
            <a:endParaRPr lang="en-IN" altLang="en-US" sz="1800">
              <a:solidFill>
                <a:srgbClr val="FF0000"/>
              </a:solidFill>
              <a:latin typeface="Times New Roman" panose="02020603050405020304" charset="0"/>
              <a:cs typeface="Times New Roman" panose="02020603050405020304" charset="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IN" altLang="en-US"/>
              <a:t>  </a:t>
            </a:r>
            <a:r>
              <a:rPr lang="en-IN" altLang="en-US" sz="2400">
                <a:latin typeface="Times New Roman" panose="02020603050405020304" charset="0"/>
                <a:cs typeface="Times New Roman" panose="02020603050405020304" charset="0"/>
              </a:rPr>
              <a:t>P</a:t>
            </a:r>
            <a:r>
              <a:rPr lang="en-US" sz="2400">
                <a:latin typeface="Times New Roman" panose="02020603050405020304" charset="0"/>
                <a:cs typeface="Times New Roman" panose="02020603050405020304" charset="0"/>
              </a:rPr>
              <a:t>redisposing factors </a:t>
            </a:r>
          </a:p>
          <a:p>
            <a:r>
              <a:rPr lang="en-IN" altLang="en-US" sz="2400">
                <a:latin typeface="Times New Roman" panose="02020603050405020304" charset="0"/>
                <a:cs typeface="Times New Roman" panose="02020603050405020304" charset="0"/>
              </a:rPr>
              <a:t>I</a:t>
            </a:r>
            <a:r>
              <a:rPr lang="en-US" sz="2400">
                <a:latin typeface="Times New Roman" panose="02020603050405020304" charset="0"/>
                <a:cs typeface="Times New Roman" panose="02020603050405020304" charset="0"/>
              </a:rPr>
              <a:t>mmunocompromising diseases such as cancer </a:t>
            </a:r>
          </a:p>
          <a:p>
            <a:r>
              <a:rPr lang="en-IN" altLang="en-US" sz="2400">
                <a:latin typeface="Times New Roman" panose="02020603050405020304" charset="0"/>
                <a:cs typeface="Times New Roman" panose="02020603050405020304" charset="0"/>
              </a:rPr>
              <a:t>C</a:t>
            </a:r>
            <a:r>
              <a:rPr lang="en-US" sz="2400">
                <a:latin typeface="Times New Roman" panose="02020603050405020304" charset="0"/>
                <a:cs typeface="Times New Roman" panose="02020603050405020304" charset="0"/>
              </a:rPr>
              <a:t>ertain intracanal medicaments </a:t>
            </a:r>
          </a:p>
          <a:p>
            <a:r>
              <a:rPr lang="en-IN" altLang="en-US" sz="2400">
                <a:latin typeface="Times New Roman" panose="02020603050405020304" charset="0"/>
                <a:cs typeface="Times New Roman" panose="02020603050405020304" charset="0"/>
              </a:rPr>
              <a:t>L</a:t>
            </a:r>
            <a:r>
              <a:rPr lang="en-US" sz="2400">
                <a:latin typeface="Times New Roman" panose="02020603050405020304" charset="0"/>
                <a:cs typeface="Times New Roman" panose="02020603050405020304" charset="0"/>
              </a:rPr>
              <a:t>ocal and systemic antibiotics </a:t>
            </a:r>
          </a:p>
          <a:p>
            <a:r>
              <a:rPr lang="en-IN" altLang="en-US" sz="2400">
                <a:latin typeface="Times New Roman" panose="02020603050405020304" charset="0"/>
                <a:cs typeface="Times New Roman" panose="02020603050405020304" charset="0"/>
              </a:rPr>
              <a:t>P</a:t>
            </a:r>
            <a:r>
              <a:rPr lang="en-US" sz="2400">
                <a:latin typeface="Times New Roman" panose="02020603050405020304" charset="0"/>
                <a:cs typeface="Times New Roman" panose="02020603050405020304" charset="0"/>
              </a:rPr>
              <a:t>revious unsuccessful end</a:t>
            </a:r>
            <a:r>
              <a:rPr lang="en-IN" altLang="en-US" sz="2400">
                <a:latin typeface="Times New Roman" panose="02020603050405020304" charset="0"/>
                <a:cs typeface="Times New Roman" panose="02020603050405020304" charset="0"/>
              </a:rPr>
              <a:t>o</a:t>
            </a:r>
            <a:r>
              <a:rPr lang="en-US" sz="2400">
                <a:latin typeface="Times New Roman" panose="02020603050405020304" charset="0"/>
                <a:cs typeface="Times New Roman" panose="02020603050405020304" charset="0"/>
              </a:rPr>
              <a:t>dontic therapy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lnSpc>
                <a:spcPct val="150000"/>
              </a:lnSpc>
            </a:pPr>
            <a:r>
              <a:rPr lang="en-IN" altLang="en-US" sz="2400">
                <a:latin typeface="Times New Roman" panose="02020603050405020304" charset="0"/>
                <a:cs typeface="Times New Roman" panose="02020603050405020304" charset="0"/>
                <a:sym typeface="+mn-ea"/>
              </a:rPr>
              <a:t>Reduction of specific strains of bacteria in the root canal during endodontic treatment may allow fungal overgrowth i</a:t>
            </a:r>
            <a:r>
              <a:rPr lang="en-US" sz="2400">
                <a:latin typeface="Times New Roman" panose="02020603050405020304" charset="0"/>
                <a:cs typeface="Times New Roman" panose="02020603050405020304" charset="0"/>
                <a:sym typeface="+mn-ea"/>
              </a:rPr>
              <a:t>n the remaining low nutrient environment</a:t>
            </a:r>
            <a:r>
              <a:rPr lang="en-IN" altLang="en-US" sz="2400">
                <a:latin typeface="Times New Roman" panose="02020603050405020304" charset="0"/>
                <a:cs typeface="Times New Roman" panose="02020603050405020304" charset="0"/>
                <a:sym typeface="+mn-ea"/>
              </a:rPr>
              <a:t>.</a:t>
            </a:r>
          </a:p>
          <a:p>
            <a:pPr marL="0" indent="0">
              <a:lnSpc>
                <a:spcPct val="150000"/>
              </a:lnSpc>
            </a:pPr>
            <a:r>
              <a:rPr lang="en-IN" altLang="en-US" sz="2400">
                <a:latin typeface="Times New Roman" panose="02020603050405020304" charset="0"/>
                <a:cs typeface="Times New Roman" panose="02020603050405020304" charset="0"/>
              </a:rPr>
              <a:t>P</a:t>
            </a:r>
            <a:r>
              <a:rPr lang="en-US" sz="2400">
                <a:latin typeface="Times New Roman" panose="02020603050405020304" charset="0"/>
                <a:cs typeface="Times New Roman" panose="02020603050405020304" charset="0"/>
              </a:rPr>
              <a:t>oor asepsis during endodontic treatment or post-preparation procedures</a:t>
            </a:r>
            <a:r>
              <a:rPr lang="en-IN" altLang="en-US" sz="2400">
                <a:latin typeface="Times New Roman" panose="02020603050405020304" charset="0"/>
                <a:cs typeface="Times New Roman" panose="02020603050405020304" charset="0"/>
              </a:rPr>
              <a:t>.</a:t>
            </a:r>
          </a:p>
          <a:p>
            <a:pPr marL="0" indent="0">
              <a:lnSpc>
                <a:spcPct val="150000"/>
              </a:lnSpc>
            </a:pPr>
            <a:r>
              <a:rPr lang="en-IN" altLang="en-US" sz="2400">
                <a:latin typeface="Times New Roman" panose="02020603050405020304" charset="0"/>
                <a:cs typeface="Times New Roman" panose="02020603050405020304" charset="0"/>
              </a:rPr>
              <a:t>Presence of fungi in root canals is directly associated with their presence in saliva.</a:t>
            </a:r>
          </a:p>
          <a:p>
            <a:pPr marL="0" indent="0">
              <a:lnSpc>
                <a:spcPct val="150000"/>
              </a:lnSpc>
              <a:buNone/>
            </a:pPr>
            <a:r>
              <a:rPr lang="en-IN" altLang="en-US" sz="2400">
                <a:latin typeface="Times New Roman" panose="02020603050405020304" charset="0"/>
                <a:cs typeface="Times New Roman" panose="02020603050405020304" charset="0"/>
              </a:rPr>
              <a:t>    </a:t>
            </a:r>
          </a:p>
          <a:p>
            <a:pPr marL="0" indent="0">
              <a:lnSpc>
                <a:spcPct val="150000"/>
              </a:lnSpc>
              <a:buNone/>
            </a:pPr>
            <a:r>
              <a:rPr lang="en-IN" altLang="en-US" sz="2400">
                <a:latin typeface="Times New Roman" panose="02020603050405020304" charset="0"/>
                <a:cs typeface="Times New Roman" panose="02020603050405020304" charset="0"/>
              </a:rPr>
              <a:t>       </a:t>
            </a:r>
            <a:r>
              <a:rPr lang="en-IN" altLang="en-US" sz="1800">
                <a:solidFill>
                  <a:srgbClr val="FF0000"/>
                </a:solidFill>
                <a:latin typeface="Times New Roman" panose="02020603050405020304" charset="0"/>
                <a:cs typeface="Times New Roman" panose="02020603050405020304" charset="0"/>
              </a:rPr>
              <a:t>Egan MW, Spratt DA, Ng YL, et al. Prevalence of yeasts in saliva and root canals of teeth associated with apical periodontitis. Int Endod J.2002;35:321–329.28.</a:t>
            </a:r>
            <a:r>
              <a:rPr lang="en-IN" altLang="en-US" sz="2400">
                <a:latin typeface="Times New Roman" panose="02020603050405020304" charset="0"/>
                <a:cs typeface="Times New Roman" panose="02020603050405020304" charset="0"/>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1513</Words>
  <Application>Microsoft Office PowerPoint</Application>
  <PresentationFormat>Widescreen</PresentationFormat>
  <Paragraphs>136</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Book Antiqua</vt:lpstr>
      <vt:lpstr>Calibri</vt:lpstr>
      <vt:lpstr>Calibri Light</vt:lpstr>
      <vt:lpstr>Garamond</vt:lpstr>
      <vt:lpstr>Times New Roman</vt:lpstr>
      <vt:lpstr>Office Theme</vt:lpstr>
      <vt:lpstr>PowerPoint Presentation</vt:lpstr>
      <vt:lpstr>Specific learning Objectives </vt:lpstr>
      <vt:lpstr>CONTENTS </vt:lpstr>
      <vt:lpstr>INTRODUCTION</vt:lpstr>
      <vt:lpstr>PowerPoint Presentation</vt:lpstr>
      <vt:lpstr>PowerPoint Presentation</vt:lpstr>
      <vt:lpstr>FUNGI</vt:lpstr>
      <vt:lpstr>PowerPoint Presentation</vt:lpstr>
      <vt:lpstr>PowerPoint Presentation</vt:lpstr>
      <vt:lpstr>PowerPoint Presentation</vt:lpstr>
      <vt:lpstr>VIRUSES</vt:lpstr>
      <vt:lpstr>PowerPoint Presentation</vt:lpstr>
      <vt:lpstr>PowerPoint Presentation</vt:lpstr>
      <vt:lpstr>PowerPoint Presentation</vt:lpstr>
      <vt:lpstr>NON LIVING PATHOGENS</vt:lpstr>
      <vt:lpstr>FOREIGN BODIES</vt:lpstr>
      <vt:lpstr>PowerPoint Presentation</vt:lpstr>
      <vt:lpstr>EPITHELIAL REST OF MALASSEZ</vt:lpstr>
      <vt:lpstr>CHOLESTROL CRYSTALS</vt:lpstr>
      <vt:lpstr>PowerPoint Presentation</vt:lpstr>
      <vt:lpstr>RUSSEL BODIES</vt:lpstr>
      <vt:lpstr>RUSHTON HYALINE BODIES</vt:lpstr>
      <vt:lpstr>PowerPoint Presentation</vt:lpstr>
      <vt:lpstr>CHARCOL LAYDEN CRYSTALS</vt:lpstr>
      <vt:lpstr>PowerPoint Presentation</vt:lpstr>
      <vt:lpstr>PowerPoint Presentation</vt:lpstr>
      <vt:lpstr>CONTRIBUTING FACTORS</vt:lpstr>
      <vt:lpstr>INADEQUATE ENDODONTIC TREATMENT</vt:lpstr>
      <vt:lpstr>TAKE HOME MESSAGE   </vt:lpstr>
      <vt:lpstr>QUESTIONS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ahmed ali Khan</dc:creator>
  <cp:lastModifiedBy>Md ahmed ali Khan</cp:lastModifiedBy>
  <cp:revision>1</cp:revision>
  <dcterms:created xsi:type="dcterms:W3CDTF">2023-04-18T18:01:09Z</dcterms:created>
  <dcterms:modified xsi:type="dcterms:W3CDTF">2023-04-18T18:07:52Z</dcterms:modified>
</cp:coreProperties>
</file>